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8"/>
  </p:notesMasterIdLst>
  <p:sldIdLst>
    <p:sldId id="257" r:id="rId2"/>
    <p:sldId id="258" r:id="rId3"/>
    <p:sldId id="292" r:id="rId4"/>
    <p:sldId id="293"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10" r:id="rId19"/>
    <p:sldId id="311" r:id="rId20"/>
    <p:sldId id="308" r:id="rId21"/>
    <p:sldId id="312" r:id="rId22"/>
    <p:sldId id="314" r:id="rId23"/>
    <p:sldId id="315" r:id="rId24"/>
    <p:sldId id="316" r:id="rId25"/>
    <p:sldId id="309" r:id="rId26"/>
    <p:sldId id="31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白川　稜" initials="白川　稜" lastIdx="1" clrIdx="0">
    <p:extLst>
      <p:ext uri="{19B8F6BF-5375-455C-9EA6-DF929625EA0E}">
        <p15:presenceInfo xmlns:p15="http://schemas.microsoft.com/office/powerpoint/2012/main" userId="S::m036374v@ms-license.oicte.hokudai.ac.jp::d9db7853-1364-40c7-a916-22bd7bab77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FEFE"/>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92"/>
    <p:restoredTop sz="93706"/>
  </p:normalViewPr>
  <p:slideViewPr>
    <p:cSldViewPr snapToGrid="0" snapToObjects="1">
      <p:cViewPr>
        <p:scale>
          <a:sx n="100" d="100"/>
          <a:sy n="100" d="100"/>
        </p:scale>
        <p:origin x="17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C4DE2-B110-9047-8178-87964F2720A8}"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819D2-2B0F-4C46-9057-D38824E281EC}" type="slidenum">
              <a:rPr kumimoji="1" lang="ja-JP" altLang="en-US" smtClean="0"/>
              <a:t>‹#›</a:t>
            </a:fld>
            <a:endParaRPr kumimoji="1" lang="ja-JP" altLang="en-US"/>
          </a:p>
        </p:txBody>
      </p:sp>
    </p:spTree>
    <p:extLst>
      <p:ext uri="{BB962C8B-B14F-4D97-AF65-F5344CB8AC3E}">
        <p14:creationId xmlns:p14="http://schemas.microsoft.com/office/powerpoint/2010/main" val="21446689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a:t>
            </a:fld>
            <a:endParaRPr kumimoji="1" lang="ja-JP" altLang="en-US"/>
          </a:p>
        </p:txBody>
      </p:sp>
    </p:spTree>
    <p:extLst>
      <p:ext uri="{BB962C8B-B14F-4D97-AF65-F5344CB8AC3E}">
        <p14:creationId xmlns:p14="http://schemas.microsoft.com/office/powerpoint/2010/main" val="131574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AA5DE-25D8-764E-B49E-575727815C8E}" type="slidenum">
              <a:rPr kumimoji="1" lang="ja-JP" altLang="en-US" sz="1200" b="0" i="0" u="none" strike="noStrike" kern="1200" cap="none" spc="0" normalizeH="0" baseline="0" noProof="0" smtClean="0">
                <a:ln>
                  <a:noFill/>
                </a:ln>
                <a:solidFill>
                  <a:prstClr val="black"/>
                </a:solidFill>
                <a:effectLst/>
                <a:uLnTx/>
                <a:uFillTx/>
                <a:latin typeface="Yu Gothic" panose="020F0502020204030204"/>
                <a:ea typeface="Yu Gothic"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Yu Gothic" panose="020F0502020204030204"/>
              <a:ea typeface="Yu Gothic" panose="020B0400000000000000" pitchFamily="34" charset="-128"/>
              <a:cs typeface="+mn-cs"/>
            </a:endParaRPr>
          </a:p>
        </p:txBody>
      </p:sp>
    </p:spTree>
    <p:extLst>
      <p:ext uri="{BB962C8B-B14F-4D97-AF65-F5344CB8AC3E}">
        <p14:creationId xmlns:p14="http://schemas.microsoft.com/office/powerpoint/2010/main" val="74661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6</a:t>
            </a:fld>
            <a:endParaRPr kumimoji="1" lang="ja-JP" altLang="en-US"/>
          </a:p>
        </p:txBody>
      </p:sp>
    </p:spTree>
    <p:extLst>
      <p:ext uri="{BB962C8B-B14F-4D97-AF65-F5344CB8AC3E}">
        <p14:creationId xmlns:p14="http://schemas.microsoft.com/office/powerpoint/2010/main" val="173870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8</a:t>
            </a:fld>
            <a:endParaRPr kumimoji="1" lang="ja-JP" altLang="en-US"/>
          </a:p>
        </p:txBody>
      </p:sp>
    </p:spTree>
    <p:extLst>
      <p:ext uri="{BB962C8B-B14F-4D97-AF65-F5344CB8AC3E}">
        <p14:creationId xmlns:p14="http://schemas.microsoft.com/office/powerpoint/2010/main" val="126821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11</a:t>
            </a:fld>
            <a:endParaRPr kumimoji="1" lang="ja-JP" altLang="en-US"/>
          </a:p>
        </p:txBody>
      </p:sp>
    </p:spTree>
    <p:extLst>
      <p:ext uri="{BB962C8B-B14F-4D97-AF65-F5344CB8AC3E}">
        <p14:creationId xmlns:p14="http://schemas.microsoft.com/office/powerpoint/2010/main" val="4174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12</a:t>
            </a:fld>
            <a:endParaRPr kumimoji="1" lang="ja-JP" altLang="en-US"/>
          </a:p>
        </p:txBody>
      </p:sp>
    </p:spTree>
    <p:extLst>
      <p:ext uri="{BB962C8B-B14F-4D97-AF65-F5344CB8AC3E}">
        <p14:creationId xmlns:p14="http://schemas.microsoft.com/office/powerpoint/2010/main" val="230796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13</a:t>
            </a:fld>
            <a:endParaRPr kumimoji="1" lang="ja-JP" altLang="en-US"/>
          </a:p>
        </p:txBody>
      </p:sp>
    </p:spTree>
    <p:extLst>
      <p:ext uri="{BB962C8B-B14F-4D97-AF65-F5344CB8AC3E}">
        <p14:creationId xmlns:p14="http://schemas.microsoft.com/office/powerpoint/2010/main" val="288653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14</a:t>
            </a:fld>
            <a:endParaRPr kumimoji="1" lang="ja-JP" altLang="en-US"/>
          </a:p>
        </p:txBody>
      </p:sp>
    </p:spTree>
    <p:extLst>
      <p:ext uri="{BB962C8B-B14F-4D97-AF65-F5344CB8AC3E}">
        <p14:creationId xmlns:p14="http://schemas.microsoft.com/office/powerpoint/2010/main" val="36581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BDDB2B7-9514-AF44-96DE-DC0FEAD09A6E}"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22457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95B7221-CFC3-9949-B6FB-9046B301973D}"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699270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C79E036-5869-1B4C-B9BA-B0C88A498796}"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71219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B4F742E6-4A4B-274F-8D27-99A2A9E48146}"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000"/>
            </a:lvl1pPr>
          </a:lstStyle>
          <a:p>
            <a:fld id="{C43D2B4F-7C46-054A-9107-F4F43BECA26E}" type="slidenum">
              <a:rPr kumimoji="1" lang="ja-JP" altLang="en-US" smtClean="0"/>
              <a:pPr/>
              <a:t>‹#›</a:t>
            </a:fld>
            <a:endParaRPr kumimoji="1" lang="ja-JP" altLang="en-US"/>
          </a:p>
        </p:txBody>
      </p:sp>
    </p:spTree>
    <p:extLst>
      <p:ext uri="{BB962C8B-B14F-4D97-AF65-F5344CB8AC3E}">
        <p14:creationId xmlns:p14="http://schemas.microsoft.com/office/powerpoint/2010/main" val="123297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0BFA208-8C84-6841-AB86-E56F90344ADA}" type="datetime1">
              <a:rPr kumimoji="1" lang="ja-JP" altLang="en-US" smtClean="0"/>
              <a:t>2020/1/28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857913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F64E00D-97AA-3A45-BC61-6A1A94DB67DA}" type="datetime1">
              <a:rPr kumimoji="1" lang="ja-JP" altLang="en-US" smtClean="0"/>
              <a:t>2020/1/28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74051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D6A8CB-D09C-4041-99B5-DCE2EA71060D}" type="datetime1">
              <a:rPr kumimoji="1" lang="ja-JP" altLang="en-US" smtClean="0"/>
              <a:t>2020/1/28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277932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C7AC25E-2F08-ED43-8904-07674C3726B7}" type="datetime1">
              <a:rPr kumimoji="1" lang="ja-JP" altLang="en-US" smtClean="0"/>
              <a:t>2020/1/28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405174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1D728-AB1A-7847-B497-9EF3A4508FE8}" type="datetime1">
              <a:rPr kumimoji="1" lang="ja-JP" altLang="en-US" smtClean="0"/>
              <a:t>2020/1/28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64515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A18543-CFE7-014B-90AD-441C3E6ABB35}" type="datetime1">
              <a:rPr kumimoji="1" lang="ja-JP" altLang="en-US" smtClean="0"/>
              <a:t>2020/1/28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339469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D17B43F-8D7D-284B-BBC9-05F637FCBC1B}" type="datetime1">
              <a:rPr kumimoji="1" lang="ja-JP" altLang="en-US" smtClean="0"/>
              <a:t>2020/1/28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151003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0689"/>
            <a:ext cx="7886700" cy="448627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C466D-F3FA-8D4C-866E-8CBD773E0544}" type="datetime1">
              <a:rPr kumimoji="1" lang="ja-JP" altLang="en-US" smtClean="0"/>
              <a:t>2020/1/28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000">
                <a:solidFill>
                  <a:schemeClr val="tx1">
                    <a:tint val="75000"/>
                  </a:schemeClr>
                </a:solidFill>
                <a:latin typeface="+mn-ea"/>
                <a:ea typeface="+mn-ea"/>
              </a:defRPr>
            </a:lvl1pPr>
          </a:lstStyle>
          <a:p>
            <a:fld id="{C43D2B4F-7C46-054A-9107-F4F43BECA26E}" type="slidenum">
              <a:rPr kumimoji="1" lang="ja-JP" altLang="en-US" smtClean="0"/>
              <a:pPr/>
              <a:t>‹#›</a:t>
            </a:fld>
            <a:endParaRPr kumimoji="1" lang="ja-JP" altLang="en-US"/>
          </a:p>
        </p:txBody>
      </p:sp>
    </p:spTree>
    <p:extLst>
      <p:ext uri="{BB962C8B-B14F-4D97-AF65-F5344CB8AC3E}">
        <p14:creationId xmlns:p14="http://schemas.microsoft.com/office/powerpoint/2010/main" val="794077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000" b="1" i="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b="0" i="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9A854-362C-9E43-A4F6-7E9A6BA25581}"/>
              </a:ext>
            </a:extLst>
          </p:cNvPr>
          <p:cNvSpPr>
            <a:spLocks noGrp="1"/>
          </p:cNvSpPr>
          <p:nvPr>
            <p:ph type="ctrTitle"/>
          </p:nvPr>
        </p:nvSpPr>
        <p:spPr/>
        <p:txBody>
          <a:bodyPr/>
          <a:lstStyle/>
          <a:p>
            <a:r>
              <a:rPr lang="en" altLang="ja-JP" sz="3400" dirty="0"/>
              <a:t>Subgraph-Feature Search for Learning Classifiers and Regressors under Fixed Budget Constraint</a:t>
            </a:r>
            <a:endParaRPr kumimoji="1" lang="ja-JP" altLang="en-US" sz="3400"/>
          </a:p>
        </p:txBody>
      </p:sp>
      <p:sp>
        <p:nvSpPr>
          <p:cNvPr id="3" name="字幕 2">
            <a:extLst>
              <a:ext uri="{FF2B5EF4-FFF2-40B4-BE49-F238E27FC236}">
                <a16:creationId xmlns:a16="http://schemas.microsoft.com/office/drawing/2014/main" id="{4464E285-6BFE-A846-99C5-A0FED3906547}"/>
              </a:ext>
            </a:extLst>
          </p:cNvPr>
          <p:cNvSpPr>
            <a:spLocks noGrp="1"/>
          </p:cNvSpPr>
          <p:nvPr>
            <p:ph type="subTitle" idx="1"/>
          </p:nvPr>
        </p:nvSpPr>
        <p:spPr>
          <a:xfrm>
            <a:off x="1143000" y="4498466"/>
            <a:ext cx="6858000" cy="1655762"/>
          </a:xfrm>
        </p:spPr>
        <p:txBody>
          <a:bodyPr/>
          <a:lstStyle/>
          <a:p>
            <a:r>
              <a:rPr kumimoji="1" lang="ja-JP" altLang="en-US"/>
              <a:t>情報認識学研究室　白川　稜</a:t>
            </a:r>
          </a:p>
        </p:txBody>
      </p:sp>
    </p:spTree>
    <p:extLst>
      <p:ext uri="{BB962C8B-B14F-4D97-AF65-F5344CB8AC3E}">
        <p14:creationId xmlns:p14="http://schemas.microsoft.com/office/powerpoint/2010/main" val="71510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73DC0-9A3A-4445-B3C0-7F3A67B7FDCE}"/>
              </a:ext>
            </a:extLst>
          </p:cNvPr>
          <p:cNvSpPr>
            <a:spLocks noGrp="1"/>
          </p:cNvSpPr>
          <p:nvPr>
            <p:ph type="title"/>
          </p:nvPr>
        </p:nvSpPr>
        <p:spPr/>
        <p:txBody>
          <a:bodyPr/>
          <a:lstStyle/>
          <a:p>
            <a:r>
              <a:rPr kumimoji="1" lang="ja-JP" altLang="en-US"/>
              <a:t>提案手法（最良優先探索）</a:t>
            </a:r>
          </a:p>
        </p:txBody>
      </p:sp>
      <p:sp>
        <p:nvSpPr>
          <p:cNvPr id="3" name="コンテンツ プレースホルダー 2">
            <a:extLst>
              <a:ext uri="{FF2B5EF4-FFF2-40B4-BE49-F238E27FC236}">
                <a16:creationId xmlns:a16="http://schemas.microsoft.com/office/drawing/2014/main" id="{D0E7C14F-5260-C94C-889C-0C6DECFA8B94}"/>
              </a:ext>
            </a:extLst>
          </p:cNvPr>
          <p:cNvSpPr>
            <a:spLocks noGrp="1"/>
          </p:cNvSpPr>
          <p:nvPr>
            <p:ph idx="1"/>
          </p:nvPr>
        </p:nvSpPr>
        <p:spPr/>
        <p:txBody>
          <a:bodyPr>
            <a:normAutofit/>
          </a:bodyPr>
          <a:lstStyle/>
          <a:p>
            <a:pPr marL="0" indent="0">
              <a:buNone/>
            </a:pPr>
            <a:r>
              <a:rPr kumimoji="1" lang="en-US" altLang="ja-JP" dirty="0"/>
              <a:t>Bound</a:t>
            </a:r>
            <a:r>
              <a:rPr kumimoji="1" lang="ja-JP" altLang="en-US"/>
              <a:t>の値を子孫ノードの見積もりとして</a:t>
            </a:r>
            <a:endParaRPr kumimoji="1" lang="en-US" altLang="ja-JP" dirty="0"/>
          </a:p>
          <a:p>
            <a:pPr marL="0" indent="0">
              <a:buNone/>
            </a:pPr>
            <a:r>
              <a:rPr lang="ja-JP" altLang="en-US"/>
              <a:t>値の高いものから展開する</a:t>
            </a:r>
            <a:endParaRPr lang="en-US" altLang="ja-JP" dirty="0"/>
          </a:p>
          <a:p>
            <a:pPr marL="0" indent="0">
              <a:buNone/>
            </a:pPr>
            <a:endParaRPr kumimoji="1" lang="en-US" altLang="ja-JP" dirty="0"/>
          </a:p>
          <a:p>
            <a:pPr marL="0" indent="0">
              <a:buNone/>
            </a:pPr>
            <a:r>
              <a:rPr lang="ja-JP" altLang="en-US" u="sng"/>
              <a:t>手法</a:t>
            </a:r>
            <a:endParaRPr kumimoji="1" lang="en-US" altLang="ja-JP" u="sng" dirty="0"/>
          </a:p>
          <a:p>
            <a:pPr marL="457200" indent="-457200">
              <a:buFont typeface="+mj-lt"/>
              <a:buAutoNum type="arabicPeriod"/>
            </a:pPr>
            <a:r>
              <a:rPr kumimoji="1" lang="ja-JP" altLang="en-US"/>
              <a:t>根ノードから子ノードを展開</a:t>
            </a:r>
            <a:endParaRPr kumimoji="1" lang="en-US" altLang="ja-JP" dirty="0"/>
          </a:p>
          <a:p>
            <a:pPr marL="457200" indent="-457200">
              <a:buFont typeface="+mj-lt"/>
              <a:buAutoNum type="arabicPeriod"/>
            </a:pPr>
            <a:r>
              <a:rPr kumimoji="1" lang="ja-JP" altLang="en-US"/>
              <a:t>各子ノードの</a:t>
            </a:r>
            <a:r>
              <a:rPr kumimoji="1" lang="en-US" altLang="ja-JP" dirty="0"/>
              <a:t>Bound</a:t>
            </a:r>
            <a:r>
              <a:rPr kumimoji="1" lang="ja-JP" altLang="en-US"/>
              <a:t>を計算して探索候補集合に追加</a:t>
            </a:r>
            <a:endParaRPr kumimoji="1" lang="en-US" altLang="ja-JP" dirty="0"/>
          </a:p>
          <a:p>
            <a:pPr marL="457200" indent="-457200">
              <a:buFont typeface="+mj-lt"/>
              <a:buAutoNum type="arabicPeriod"/>
            </a:pPr>
            <a:r>
              <a:rPr lang="ja-JP" altLang="en-US"/>
              <a:t>探索候補集合のうち最良ノードから子を展開</a:t>
            </a:r>
            <a:endParaRPr lang="en-US" altLang="ja-JP" dirty="0"/>
          </a:p>
          <a:p>
            <a:pPr marL="457200" indent="-457200">
              <a:buFont typeface="+mj-lt"/>
              <a:buAutoNum type="arabicPeriod"/>
            </a:pPr>
            <a:r>
              <a:rPr lang="ja-JP" altLang="en-US"/>
              <a:t>各子ノードの</a:t>
            </a:r>
            <a:r>
              <a:rPr lang="en-US" altLang="ja-JP" dirty="0"/>
              <a:t>Bound</a:t>
            </a:r>
            <a:r>
              <a:rPr lang="ja-JP" altLang="en-US"/>
              <a:t>を計算して探索候補集合に追加</a:t>
            </a:r>
            <a:endParaRPr lang="en-US" altLang="ja-JP" dirty="0"/>
          </a:p>
          <a:p>
            <a:pPr marL="457200" indent="-457200">
              <a:buFont typeface="+mj-lt"/>
              <a:buAutoNum type="arabicPeriod"/>
            </a:pPr>
            <a:r>
              <a:rPr lang="ja-JP" altLang="en-US"/>
              <a:t>３</a:t>
            </a:r>
            <a:r>
              <a:rPr kumimoji="1" lang="ja-JP" altLang="en-US"/>
              <a:t>＆４の操作を反復</a:t>
            </a:r>
          </a:p>
        </p:txBody>
      </p:sp>
      <p:sp>
        <p:nvSpPr>
          <p:cNvPr id="4" name="スライド番号プレースホルダー 3">
            <a:extLst>
              <a:ext uri="{FF2B5EF4-FFF2-40B4-BE49-F238E27FC236}">
                <a16:creationId xmlns:a16="http://schemas.microsoft.com/office/drawing/2014/main" id="{5D2FFAE6-9C34-7343-B7D5-078EC16BE1FA}"/>
              </a:ext>
            </a:extLst>
          </p:cNvPr>
          <p:cNvSpPr>
            <a:spLocks noGrp="1"/>
          </p:cNvSpPr>
          <p:nvPr>
            <p:ph type="sldNum" sz="quarter" idx="12"/>
          </p:nvPr>
        </p:nvSpPr>
        <p:spPr/>
        <p:txBody>
          <a:bodyPr/>
          <a:lstStyle/>
          <a:p>
            <a:fld id="{C43D2B4F-7C46-054A-9107-F4F43BECA26E}" type="slidenum">
              <a:rPr kumimoji="1" lang="ja-JP" altLang="en-US" smtClean="0"/>
              <a:pPr/>
              <a:t>9</a:t>
            </a:fld>
            <a:endParaRPr kumimoji="1" lang="ja-JP" altLang="en-US"/>
          </a:p>
        </p:txBody>
      </p:sp>
    </p:spTree>
    <p:extLst>
      <p:ext uri="{BB962C8B-B14F-4D97-AF65-F5344CB8AC3E}">
        <p14:creationId xmlns:p14="http://schemas.microsoft.com/office/powerpoint/2010/main" val="170467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A1835-1560-A645-A4DC-FE3F6CBB3DE7}"/>
              </a:ext>
            </a:extLst>
          </p:cNvPr>
          <p:cNvSpPr>
            <a:spLocks noGrp="1"/>
          </p:cNvSpPr>
          <p:nvPr>
            <p:ph type="title"/>
          </p:nvPr>
        </p:nvSpPr>
        <p:spPr/>
        <p:txBody>
          <a:bodyPr/>
          <a:lstStyle/>
          <a:p>
            <a:r>
              <a:rPr lang="ja-JP" altLang="en-US"/>
              <a:t>提案手法（モンテカルロ木探索）</a:t>
            </a:r>
            <a:endParaRPr kumimoji="1" lang="ja-JP" altLang="en-US"/>
          </a:p>
        </p:txBody>
      </p:sp>
      <p:sp>
        <p:nvSpPr>
          <p:cNvPr id="3" name="コンテンツ プレースホルダー 2">
            <a:extLst>
              <a:ext uri="{FF2B5EF4-FFF2-40B4-BE49-F238E27FC236}">
                <a16:creationId xmlns:a16="http://schemas.microsoft.com/office/drawing/2014/main" id="{4B75E646-5B63-9B41-A82D-A16300F6CAD5}"/>
              </a:ext>
            </a:extLst>
          </p:cNvPr>
          <p:cNvSpPr>
            <a:spLocks noGrp="1"/>
          </p:cNvSpPr>
          <p:nvPr>
            <p:ph idx="1"/>
          </p:nvPr>
        </p:nvSpPr>
        <p:spPr/>
        <p:txBody>
          <a:bodyPr>
            <a:normAutofit/>
          </a:bodyPr>
          <a:lstStyle/>
          <a:p>
            <a:pPr marL="0" indent="0">
              <a:buNone/>
            </a:pPr>
            <a:r>
              <a:rPr kumimoji="1" lang="en-US" altLang="ja-JP" dirty="0"/>
              <a:t>UCT</a:t>
            </a:r>
            <a:r>
              <a:rPr kumimoji="1" lang="ja-JP" altLang="en-US"/>
              <a:t>アルゴリズム</a:t>
            </a:r>
            <a:r>
              <a:rPr lang="en-US" altLang="ja-JP" sz="1800" dirty="0"/>
              <a:t>[</a:t>
            </a:r>
            <a:r>
              <a:rPr lang="en-US" altLang="ja-JP" sz="1800" dirty="0" err="1"/>
              <a:t>Levente</a:t>
            </a:r>
            <a:r>
              <a:rPr lang="en-US" altLang="ja-JP" sz="1800" dirty="0"/>
              <a:t> et al., 2006]</a:t>
            </a:r>
            <a:r>
              <a:rPr kumimoji="1" lang="ja-JP" altLang="en-US"/>
              <a:t>をグラフ探索に適用</a:t>
            </a:r>
            <a:endParaRPr kumimoji="1" lang="en-US" altLang="ja-JP" dirty="0"/>
          </a:p>
          <a:p>
            <a:pPr marL="0" indent="0">
              <a:buNone/>
            </a:pPr>
            <a:r>
              <a:rPr kumimoji="1" lang="en-US" altLang="ja-JP" dirty="0"/>
              <a:t>UCB</a:t>
            </a:r>
            <a:r>
              <a:rPr kumimoji="1" lang="ja-JP" altLang="en-US"/>
              <a:t>（</a:t>
            </a:r>
            <a:r>
              <a:rPr kumimoji="1" lang="en-US" altLang="ja-JP" dirty="0"/>
              <a:t>Upper Confidence Bound</a:t>
            </a:r>
            <a:r>
              <a:rPr kumimoji="1" lang="ja-JP" altLang="en-US"/>
              <a:t>）の値をもとに探索</a:t>
            </a:r>
            <a:endParaRPr kumimoji="1" lang="en-US" altLang="ja-JP" dirty="0"/>
          </a:p>
          <a:p>
            <a:pPr marL="0" indent="0">
              <a:buNone/>
            </a:pPr>
            <a:endParaRPr lang="en-US" altLang="ja-JP" dirty="0"/>
          </a:p>
          <a:p>
            <a:pPr marL="0" indent="0">
              <a:buNone/>
            </a:pPr>
            <a:r>
              <a:rPr lang="ja-JP" altLang="en-US" u="sng"/>
              <a:t>手法</a:t>
            </a:r>
            <a:endParaRPr lang="en-US" altLang="ja-JP" u="sng" dirty="0"/>
          </a:p>
          <a:p>
            <a:pPr marL="0" indent="0">
              <a:buNone/>
            </a:pPr>
            <a:r>
              <a:rPr lang="ja-JP" altLang="en-US"/>
              <a:t>以下の操作を反復</a:t>
            </a:r>
            <a:endParaRPr lang="en-US" altLang="ja-JP" dirty="0"/>
          </a:p>
          <a:p>
            <a:pPr marL="457200" indent="-457200">
              <a:buFont typeface="+mj-lt"/>
              <a:buAutoNum type="arabicPeriod"/>
            </a:pPr>
            <a:r>
              <a:rPr lang="en-US" altLang="ja-JP" dirty="0"/>
              <a:t>Selection</a:t>
            </a:r>
          </a:p>
          <a:p>
            <a:pPr marL="457200" indent="-457200">
              <a:buFont typeface="+mj-lt"/>
              <a:buAutoNum type="arabicPeriod"/>
            </a:pPr>
            <a:r>
              <a:rPr kumimoji="1" lang="en-US" altLang="ja-JP" dirty="0"/>
              <a:t>Expansion</a:t>
            </a:r>
            <a:r>
              <a:rPr lang="ja-JP" altLang="en-US"/>
              <a:t>　</a:t>
            </a:r>
            <a:endParaRPr kumimoji="1" lang="en-US" altLang="ja-JP" dirty="0"/>
          </a:p>
          <a:p>
            <a:pPr marL="457200" indent="-457200">
              <a:buFont typeface="+mj-lt"/>
              <a:buAutoNum type="arabicPeriod"/>
            </a:pPr>
            <a:r>
              <a:rPr lang="en-US" altLang="ja-JP" dirty="0"/>
              <a:t>Simulation</a:t>
            </a:r>
            <a:r>
              <a:rPr lang="ja-JP" altLang="en-US"/>
              <a:t>　</a:t>
            </a:r>
            <a:endParaRPr lang="en-US" altLang="ja-JP" dirty="0"/>
          </a:p>
          <a:p>
            <a:pPr marL="457200" indent="-457200">
              <a:buFont typeface="+mj-lt"/>
              <a:buAutoNum type="arabicPeriod"/>
            </a:pPr>
            <a:r>
              <a:rPr kumimoji="1" lang="en-US" altLang="ja-JP" dirty="0"/>
              <a:t>Backpropagation</a:t>
            </a:r>
            <a:r>
              <a:rPr kumimoji="1" lang="ja-JP" altLang="en-US"/>
              <a:t>　</a:t>
            </a:r>
          </a:p>
        </p:txBody>
      </p:sp>
      <p:sp>
        <p:nvSpPr>
          <p:cNvPr id="4" name="スライド番号プレースホルダー 3">
            <a:extLst>
              <a:ext uri="{FF2B5EF4-FFF2-40B4-BE49-F238E27FC236}">
                <a16:creationId xmlns:a16="http://schemas.microsoft.com/office/drawing/2014/main" id="{1594970D-BC66-554C-88CE-A5A7029BD279}"/>
              </a:ext>
            </a:extLst>
          </p:cNvPr>
          <p:cNvSpPr>
            <a:spLocks noGrp="1"/>
          </p:cNvSpPr>
          <p:nvPr>
            <p:ph type="sldNum" sz="quarter" idx="12"/>
          </p:nvPr>
        </p:nvSpPr>
        <p:spPr/>
        <p:txBody>
          <a:bodyPr/>
          <a:lstStyle/>
          <a:p>
            <a:fld id="{C43D2B4F-7C46-054A-9107-F4F43BECA26E}" type="slidenum">
              <a:rPr kumimoji="1" lang="ja-JP" altLang="en-US" smtClean="0"/>
              <a:pPr/>
              <a:t>10</a:t>
            </a:fld>
            <a:endParaRPr kumimoji="1" lang="ja-JP" altLang="en-US"/>
          </a:p>
        </p:txBody>
      </p:sp>
      <p:pic>
        <p:nvPicPr>
          <p:cNvPr id="5" name="図 4">
            <a:extLst>
              <a:ext uri="{FF2B5EF4-FFF2-40B4-BE49-F238E27FC236}">
                <a16:creationId xmlns:a16="http://schemas.microsoft.com/office/drawing/2014/main" id="{AFD391BF-1225-7140-A492-18DAFBD7F997}"/>
              </a:ext>
            </a:extLst>
          </p:cNvPr>
          <p:cNvPicPr>
            <a:picLocks noChangeAspect="1"/>
          </p:cNvPicPr>
          <p:nvPr/>
        </p:nvPicPr>
        <p:blipFill>
          <a:blip r:embed="rId2"/>
          <a:stretch>
            <a:fillRect/>
          </a:stretch>
        </p:blipFill>
        <p:spPr>
          <a:xfrm>
            <a:off x="4120167" y="3429000"/>
            <a:ext cx="4675566" cy="1960189"/>
          </a:xfrm>
          <a:prstGeom prst="rect">
            <a:avLst/>
          </a:prstGeom>
        </p:spPr>
      </p:pic>
    </p:spTree>
    <p:extLst>
      <p:ext uri="{BB962C8B-B14F-4D97-AF65-F5344CB8AC3E}">
        <p14:creationId xmlns:p14="http://schemas.microsoft.com/office/powerpoint/2010/main" val="2059548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76688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Selection</a:t>
                </a:r>
              </a:p>
              <a:p>
                <a:pPr marL="0" indent="0">
                  <a:buNone/>
                </a:pPr>
                <a:r>
                  <a:rPr lang="ja-JP" altLang="en-US"/>
                  <a:t>　根ノードを始点に</a:t>
                </a:r>
                <a:r>
                  <a:rPr lang="en-US" altLang="ja-JP" dirty="0"/>
                  <a:t>UCB</a:t>
                </a:r>
                <a:r>
                  <a:rPr lang="ja-JP" altLang="en-US"/>
                  <a:t>の値に基づき</a:t>
                </a:r>
                <a:endParaRPr lang="en-US" altLang="ja-JP" dirty="0"/>
              </a:p>
              <a:p>
                <a:pPr marL="0" indent="0">
                  <a:buNone/>
                </a:pPr>
                <a:r>
                  <a:rPr lang="ja-JP" altLang="en-US"/>
                  <a:t>　探索済みノードの末端までノードを選択する</a:t>
                </a:r>
                <a:endParaRPr lang="en-US" altLang="ja-JP" dirty="0"/>
              </a:p>
              <a:p>
                <a:pPr marL="0" indent="0">
                  <a:buNone/>
                </a:pPr>
                <a:endParaRPr kumimoji="1" lang="en-US" altLang="ja-JP" sz="105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ja-JP" b="0" i="0" smtClean="0"/>
                        <m:t>UCB</m:t>
                      </m:r>
                      <m:r>
                        <a:rPr kumimoji="1" lang="en-US" altLang="ja-JP" b="0" i="0" smtClean="0"/>
                        <m:t>= </m:t>
                      </m:r>
                      <m:sSub>
                        <m:sSubPr>
                          <m:ctrlPr>
                            <a:rPr kumimoji="1" lang="en-US" altLang="ja-JP" b="0" smtClean="0"/>
                          </m:ctrlPr>
                        </m:sSubPr>
                        <m:e>
                          <m:acc>
                            <m:accPr>
                              <m:chr m:val="̅"/>
                              <m:ctrlPr>
                                <a:rPr kumimoji="1" lang="en-US" altLang="ja-JP" b="0" smtClean="0"/>
                              </m:ctrlPr>
                            </m:accPr>
                            <m:e>
                              <m:r>
                                <m:rPr>
                                  <m:sty m:val="p"/>
                                </m:rPr>
                                <a:rPr kumimoji="1" lang="en-US" altLang="ja-JP" b="0" i="0" smtClean="0"/>
                                <m:t>X</m:t>
                              </m:r>
                            </m:e>
                          </m:acc>
                        </m:e>
                        <m:sub>
                          <m:r>
                            <m:rPr>
                              <m:sty m:val="p"/>
                            </m:rPr>
                            <a:rPr kumimoji="1" lang="en-US" altLang="ja-JP" b="0" i="0" smtClean="0"/>
                            <m:t>i</m:t>
                          </m:r>
                        </m:sub>
                      </m:sSub>
                      <m:r>
                        <a:rPr kumimoji="1" lang="en-US" altLang="ja-JP" b="0" i="0" smtClean="0"/>
                        <m:t>+</m:t>
                      </m:r>
                      <m:r>
                        <m:rPr>
                          <m:sty m:val="p"/>
                        </m:rPr>
                        <a:rPr kumimoji="1" lang="en-US" altLang="ja-JP" b="0" i="0" smtClean="0"/>
                        <m:t>C</m:t>
                      </m:r>
                      <m:r>
                        <a:rPr kumimoji="1" lang="en-US" altLang="ja-JP" b="0" i="0" smtClean="0"/>
                        <m:t> ×</m:t>
                      </m:r>
                      <m:rad>
                        <m:radPr>
                          <m:degHide m:val="on"/>
                          <m:ctrlPr>
                            <a:rPr kumimoji="1" lang="en-US" altLang="ja-JP" b="0" smtClean="0"/>
                          </m:ctrlPr>
                        </m:radPr>
                        <m:deg/>
                        <m:e>
                          <m:f>
                            <m:fPr>
                              <m:ctrlPr>
                                <a:rPr kumimoji="1" lang="en-US" altLang="ja-JP" b="0" smtClean="0"/>
                              </m:ctrlPr>
                            </m:fPr>
                            <m:num>
                              <m:func>
                                <m:funcPr>
                                  <m:ctrlPr>
                                    <a:rPr kumimoji="1" lang="en-US" altLang="ja-JP" b="0" smtClean="0"/>
                                  </m:ctrlPr>
                                </m:funcPr>
                                <m:fName>
                                  <m:r>
                                    <m:rPr>
                                      <m:sty m:val="p"/>
                                    </m:rPr>
                                    <a:rPr kumimoji="1" lang="en-US" altLang="ja-JP" b="0" i="0" smtClean="0"/>
                                    <m:t>ln</m:t>
                                  </m:r>
                                </m:fName>
                                <m:e>
                                  <m:r>
                                    <m:rPr>
                                      <m:sty m:val="p"/>
                                    </m:rPr>
                                    <a:rPr kumimoji="1" lang="en-US" altLang="ja-JP" b="0" i="0" smtClean="0"/>
                                    <m:t>n</m:t>
                                  </m:r>
                                </m:e>
                              </m:func>
                            </m:num>
                            <m:den>
                              <m:r>
                                <a:rPr kumimoji="1" lang="en-US" altLang="ja-JP" b="0" i="0" smtClean="0"/>
                                <m:t>2</m:t>
                              </m:r>
                              <m:sSub>
                                <m:sSubPr>
                                  <m:ctrlPr>
                                    <a:rPr kumimoji="1" lang="en-US" altLang="ja-JP" b="0" smtClean="0"/>
                                  </m:ctrlPr>
                                </m:sSubPr>
                                <m:e>
                                  <m:r>
                                    <m:rPr>
                                      <m:sty m:val="p"/>
                                    </m:rPr>
                                    <a:rPr kumimoji="1" lang="en-US" altLang="ja-JP" b="0" i="0" smtClean="0"/>
                                    <m:t>n</m:t>
                                  </m:r>
                                </m:e>
                                <m:sub>
                                  <m:r>
                                    <m:rPr>
                                      <m:sty m:val="p"/>
                                    </m:rPr>
                                    <a:rPr kumimoji="1" lang="en-US" altLang="ja-JP" b="0" i="0" smtClean="0"/>
                                    <m:t>i</m:t>
                                  </m:r>
                                </m:sub>
                              </m:sSub>
                            </m:den>
                          </m:f>
                        </m:e>
                      </m:rad>
                    </m:oMath>
                  </m:oMathPara>
                </a14:m>
                <a:endParaRPr kumimoji="1" lang="en-US" altLang="ja-JP" dirty="0"/>
              </a:p>
              <a:p>
                <a:pPr marL="0" indent="0">
                  <a:buNone/>
                </a:pPr>
                <a:endParaRPr kumimoji="1" lang="en-US" altLang="ja-JP" sz="1050" dirty="0"/>
              </a:p>
              <a:p>
                <a:pPr marL="0" indent="0">
                  <a:buNone/>
                </a:pPr>
                <a14:m>
                  <m:oMathPara xmlns:m="http://schemas.openxmlformats.org/officeDocument/2006/math">
                    <m:oMathParaPr>
                      <m:jc m:val="centerGroup"/>
                    </m:oMathParaPr>
                    <m:oMath xmlns:m="http://schemas.openxmlformats.org/officeDocument/2006/math">
                      <m:r>
                        <m:rPr>
                          <m:sty m:val="p"/>
                        </m:rPr>
                        <a:rPr kumimoji="1" lang="en-US" altLang="ja-JP" sz="1800" b="0" i="0" smtClean="0">
                          <a:latin typeface="Cambria Math" panose="02040503050406030204" pitchFamily="18" charset="0"/>
                        </a:rPr>
                        <m:t>i</m:t>
                      </m:r>
                      <m:r>
                        <a:rPr kumimoji="1" lang="en-US" altLang="ja-JP" sz="1800" b="0" i="0" smtClean="0">
                          <a:latin typeface="Cambria Math" panose="02040503050406030204" pitchFamily="18" charset="0"/>
                        </a:rPr>
                        <m:t>:</m:t>
                      </m:r>
                      <m:r>
                        <a:rPr lang="ja-JP" altLang="en-US" sz="1800" i="0">
                          <a:latin typeface="Cambria Math" panose="02040503050406030204" pitchFamily="18" charset="0"/>
                        </a:rPr>
                        <m:t>子</m:t>
                      </m:r>
                      <m:r>
                        <a:rPr lang="ja-JP" altLang="en-US" sz="1800" i="0">
                          <a:latin typeface="Cambria Math" panose="02040503050406030204" pitchFamily="18" charset="0"/>
                        </a:rPr>
                        <m:t>ノード</m:t>
                      </m:r>
                      <m:r>
                        <a:rPr lang="ja-JP" altLang="en-US" sz="1800" i="0" smtClean="0">
                          <a:latin typeface="Cambria Math" panose="02040503050406030204" pitchFamily="18" charset="0"/>
                        </a:rPr>
                        <m:t>番号</m:t>
                      </m:r>
                      <m:r>
                        <a:rPr lang="en-US" altLang="ja-JP" sz="1800" b="0" i="0" smtClean="0">
                          <a:latin typeface="Cambria Math" panose="02040503050406030204" pitchFamily="18" charset="0"/>
                        </a:rPr>
                        <m:t>, </m:t>
                      </m:r>
                      <m:sSub>
                        <m:sSubPr>
                          <m:ctrlPr>
                            <a:rPr lang="en-US" altLang="ja-JP" sz="1800" b="0" smtClean="0">
                              <a:latin typeface="Cambria Math" panose="02040503050406030204" pitchFamily="18" charset="0"/>
                            </a:rPr>
                          </m:ctrlPr>
                        </m:sSubPr>
                        <m:e>
                          <m:acc>
                            <m:accPr>
                              <m:chr m:val="̅"/>
                              <m:ctrlPr>
                                <a:rPr kumimoji="1" lang="en-US" altLang="ja-JP" sz="1800" b="0" smtClean="0">
                                  <a:latin typeface="Cambria Math" panose="02040503050406030204" pitchFamily="18" charset="0"/>
                                </a:rPr>
                              </m:ctrlPr>
                            </m:accPr>
                            <m:e>
                              <m:r>
                                <m:rPr>
                                  <m:sty m:val="p"/>
                                </m:rPr>
                                <a:rPr kumimoji="1" lang="en-US" altLang="ja-JP" sz="1800" b="0" i="0" smtClean="0">
                                  <a:latin typeface="Cambria Math" panose="02040503050406030204" pitchFamily="18" charset="0"/>
                                </a:rPr>
                                <m:t>X</m:t>
                              </m:r>
                            </m:e>
                          </m:acc>
                        </m:e>
                        <m:sub>
                          <m:r>
                            <m:rPr>
                              <m:sty m:val="p"/>
                            </m:rPr>
                            <a:rPr lang="en-US" altLang="ja-JP" sz="1800" b="0" i="0" smtClean="0">
                              <a:latin typeface="Cambria Math" panose="02040503050406030204" pitchFamily="18" charset="0"/>
                            </a:rPr>
                            <m:t>i</m:t>
                          </m:r>
                        </m:sub>
                      </m:sSub>
                      <m:r>
                        <a:rPr lang="en-US" altLang="ja-JP" sz="1800" b="0" i="0" smtClean="0">
                          <a:latin typeface="Cambria Math" panose="02040503050406030204" pitchFamily="18" charset="0"/>
                        </a:rPr>
                        <m:t>: </m:t>
                      </m:r>
                      <m:r>
                        <a:rPr lang="ja-JP" altLang="en-US" sz="1800" i="0">
                          <a:latin typeface="Cambria Math" panose="02040503050406030204" pitchFamily="18" charset="0"/>
                        </a:rPr>
                        <m:t>報酬平均</m:t>
                      </m:r>
                      <m:r>
                        <a:rPr lang="en-US" altLang="ja-JP" sz="1800" b="0" i="0" smtClean="0">
                          <a:latin typeface="Cambria Math" panose="02040503050406030204" pitchFamily="18" charset="0"/>
                        </a:rPr>
                        <m:t>,</m:t>
                      </m:r>
                      <m:r>
                        <m:rPr>
                          <m:sty m:val="p"/>
                        </m:rPr>
                        <a:rPr kumimoji="1" lang="en-US" altLang="ja-JP" sz="1800" b="0" i="0" smtClean="0">
                          <a:latin typeface="Cambria Math" panose="02040503050406030204" pitchFamily="18" charset="0"/>
                        </a:rPr>
                        <m:t>C</m:t>
                      </m:r>
                      <m:r>
                        <a:rPr kumimoji="1" lang="en-US" altLang="ja-JP" sz="1800" b="0" i="0" smtClean="0">
                          <a:latin typeface="Cambria Math" panose="02040503050406030204" pitchFamily="18" charset="0"/>
                        </a:rPr>
                        <m:t>: </m:t>
                      </m:r>
                      <m:r>
                        <a:rPr lang="ja-JP" altLang="en-US" sz="1800" i="0">
                          <a:latin typeface="Cambria Math" panose="02040503050406030204" pitchFamily="18" charset="0"/>
                        </a:rPr>
                        <m:t>探索強度</m:t>
                      </m:r>
                      <m:r>
                        <a:rPr lang="ja-JP" altLang="en-US" sz="1800" i="0" smtClean="0">
                          <a:latin typeface="Cambria Math" panose="02040503050406030204" pitchFamily="18" charset="0"/>
                        </a:rPr>
                        <m:t>パラメータ</m:t>
                      </m:r>
                      <m:r>
                        <a:rPr lang="en-US" altLang="ja-JP" sz="1800" b="0" i="0" smtClean="0">
                          <a:latin typeface="Cambria Math" panose="02040503050406030204" pitchFamily="18" charset="0"/>
                        </a:rPr>
                        <m:t>, </m:t>
                      </m:r>
                    </m:oMath>
                  </m:oMathPara>
                </a14:m>
                <a:endParaRPr lang="en-US" altLang="ja-JP" sz="18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ja-JP" sz="1800" b="0" i="0" smtClean="0">
                          <a:latin typeface="Cambria Math" panose="02040503050406030204" pitchFamily="18" charset="0"/>
                        </a:rPr>
                        <m:t>n</m:t>
                      </m:r>
                      <m:r>
                        <a:rPr lang="en-US" altLang="ja-JP" sz="1800" b="0" i="0" smtClean="0">
                          <a:latin typeface="Cambria Math" panose="02040503050406030204" pitchFamily="18" charset="0"/>
                        </a:rPr>
                        <m:t>: </m:t>
                      </m:r>
                      <m:r>
                        <a:rPr lang="ja-JP" altLang="en-US" sz="1800" i="0">
                          <a:latin typeface="Cambria Math" panose="02040503050406030204" pitchFamily="18" charset="0"/>
                        </a:rPr>
                        <m:t>親</m:t>
                      </m:r>
                      <m:r>
                        <a:rPr lang="ja-JP" altLang="en-US" sz="1800" i="0" smtClean="0">
                          <a:latin typeface="Cambria Math" panose="02040503050406030204" pitchFamily="18" charset="0"/>
                        </a:rPr>
                        <m:t>ノード</m:t>
                      </m:r>
                      <m:r>
                        <a:rPr lang="ja-JP" altLang="en-US" sz="1800" i="0" smtClean="0">
                          <a:latin typeface="Cambria Math" panose="02040503050406030204" pitchFamily="18" charset="0"/>
                        </a:rPr>
                        <m:t>選択回数</m:t>
                      </m:r>
                      <m:r>
                        <a:rPr lang="en-US" altLang="ja-JP" sz="1800" b="0" i="0" smtClean="0">
                          <a:latin typeface="Cambria Math" panose="02040503050406030204" pitchFamily="18" charset="0"/>
                        </a:rPr>
                        <m:t>, </m:t>
                      </m:r>
                      <m:sSub>
                        <m:sSubPr>
                          <m:ctrlPr>
                            <a:rPr lang="en-US" altLang="ja-JP" sz="1800" b="0" smtClean="0">
                              <a:latin typeface="Cambria Math" panose="02040503050406030204" pitchFamily="18" charset="0"/>
                            </a:rPr>
                          </m:ctrlPr>
                        </m:sSubPr>
                        <m:e>
                          <m:r>
                            <m:rPr>
                              <m:sty m:val="p"/>
                            </m:rPr>
                            <a:rPr lang="en-US" altLang="ja-JP" sz="1800" b="0" i="0" smtClean="0">
                              <a:latin typeface="Cambria Math" panose="02040503050406030204" pitchFamily="18" charset="0"/>
                            </a:rPr>
                            <m:t>n</m:t>
                          </m:r>
                        </m:e>
                        <m:sub>
                          <m:r>
                            <m:rPr>
                              <m:sty m:val="p"/>
                            </m:rPr>
                            <a:rPr lang="en-US" altLang="ja-JP" sz="1800" b="0" i="0" smtClean="0">
                              <a:latin typeface="Cambria Math" panose="02040503050406030204" pitchFamily="18" charset="0"/>
                            </a:rPr>
                            <m:t>i</m:t>
                          </m:r>
                        </m:sub>
                      </m:sSub>
                      <m:r>
                        <a:rPr lang="en-US" altLang="ja-JP" sz="1800" b="0" i="0" smtClean="0">
                          <a:latin typeface="Cambria Math" panose="02040503050406030204" pitchFamily="18" charset="0"/>
                        </a:rPr>
                        <m:t>: </m:t>
                      </m:r>
                      <m:r>
                        <a:rPr lang="ja-JP" altLang="en-US" sz="1800" i="0">
                          <a:latin typeface="Cambria Math" panose="02040503050406030204" pitchFamily="18" charset="0"/>
                        </a:rPr>
                        <m:t>子</m:t>
                      </m:r>
                      <m:r>
                        <a:rPr lang="ja-JP" altLang="en-US" sz="1800" i="0" smtClean="0">
                          <a:latin typeface="Cambria Math" panose="02040503050406030204" pitchFamily="18" charset="0"/>
                        </a:rPr>
                        <m:t>ノード</m:t>
                      </m:r>
                      <m:r>
                        <m:rPr>
                          <m:sty m:val="p"/>
                        </m:rPr>
                        <a:rPr lang="en-US" altLang="ja-JP" sz="1800" b="0" i="0" smtClean="0">
                          <a:latin typeface="Cambria Math" panose="02040503050406030204" pitchFamily="18" charset="0"/>
                        </a:rPr>
                        <m:t>i</m:t>
                      </m:r>
                      <m:r>
                        <a:rPr lang="ja-JP" altLang="en-US" sz="1800" i="0">
                          <a:latin typeface="Cambria Math" panose="02040503050406030204" pitchFamily="18" charset="0"/>
                        </a:rPr>
                        <m:t>選択回数</m:t>
                      </m:r>
                    </m:oMath>
                  </m:oMathPara>
                </a14:m>
                <a:endParaRPr kumimoji="1" lang="ja-JP" altLang="en-US" sz="1800"/>
              </a:p>
            </p:txBody>
          </p:sp>
        </mc:Choice>
        <mc:Fallback>
          <p:sp>
            <p:nvSpPr>
              <p:cNvPr id="3" name="コンテンツ プレースホルダー 2">
                <a:extLst>
                  <a:ext uri="{FF2B5EF4-FFF2-40B4-BE49-F238E27FC236}">
                    <a16:creationId xmlns:a16="http://schemas.microsoft.com/office/drawing/2014/main" id="{16CEA118-6D56-8C44-99BF-0DCE87C3E665}"/>
                  </a:ext>
                </a:extLst>
              </p:cNvPr>
              <p:cNvSpPr>
                <a:spLocks noGrp="1" noRot="1" noChangeAspect="1" noMove="1" noResize="1" noEditPoints="1" noAdjustHandles="1" noChangeArrowheads="1" noChangeShapeType="1" noTextEdit="1"/>
              </p:cNvSpPr>
              <p:nvPr>
                <p:ph idx="1"/>
              </p:nvPr>
            </p:nvSpPr>
            <p:spPr>
              <a:xfrm>
                <a:off x="628650" y="1766888"/>
                <a:ext cx="7886700" cy="5459411"/>
              </a:xfrm>
              <a:blipFill>
                <a:blip r:embed="rId3"/>
                <a:stretch>
                  <a:fillRect l="-96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11</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4"/>
          <a:stretch>
            <a:fillRect/>
          </a:stretch>
        </p:blipFill>
        <p:spPr>
          <a:xfrm>
            <a:off x="2133427" y="381002"/>
            <a:ext cx="4877145" cy="2044698"/>
          </a:xfrm>
          <a:prstGeom prst="rect">
            <a:avLst/>
          </a:prstGeom>
        </p:spPr>
      </p:pic>
      <p:sp>
        <p:nvSpPr>
          <p:cNvPr id="9" name="フレーム 8">
            <a:extLst>
              <a:ext uri="{FF2B5EF4-FFF2-40B4-BE49-F238E27FC236}">
                <a16:creationId xmlns:a16="http://schemas.microsoft.com/office/drawing/2014/main" id="{DA9F1449-B03B-844E-943A-590D2D91AA64}"/>
              </a:ext>
            </a:extLst>
          </p:cNvPr>
          <p:cNvSpPr/>
          <p:nvPr/>
        </p:nvSpPr>
        <p:spPr>
          <a:xfrm>
            <a:off x="1943100" y="558800"/>
            <a:ext cx="1371600" cy="1473200"/>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06114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76688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Expansion</a:t>
            </a:r>
          </a:p>
          <a:p>
            <a:pPr marL="0" indent="0">
              <a:buNone/>
            </a:pPr>
            <a:r>
              <a:rPr lang="ja-JP" altLang="en-US"/>
              <a:t>　</a:t>
            </a:r>
            <a:r>
              <a:rPr lang="en-US" altLang="ja-JP" dirty="0"/>
              <a:t>Selection</a:t>
            </a:r>
            <a:r>
              <a:rPr lang="ja-JP" altLang="en-US"/>
              <a:t>によって選択された末端ノードから</a:t>
            </a:r>
            <a:endParaRPr lang="en-US" altLang="ja-JP" dirty="0"/>
          </a:p>
          <a:p>
            <a:pPr marL="0" indent="0">
              <a:buNone/>
            </a:pPr>
            <a:r>
              <a:rPr lang="ja-JP" altLang="en-US"/>
              <a:t>　ランダムに子ノードを一つ展開し探索済み集合に</a:t>
            </a:r>
            <a:endParaRPr lang="en-US" altLang="ja-JP" dirty="0"/>
          </a:p>
          <a:p>
            <a:pPr marL="0" indent="0">
              <a:buNone/>
            </a:pPr>
            <a:r>
              <a:rPr lang="ja-JP" altLang="en-US"/>
              <a:t>　追加する</a:t>
            </a:r>
            <a:endParaRPr lang="en-US" altLang="ja-JP" dirty="0"/>
          </a:p>
        </p:txBody>
      </p:sp>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12</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3"/>
          <a:stretch>
            <a:fillRect/>
          </a:stretch>
        </p:blipFill>
        <p:spPr>
          <a:xfrm>
            <a:off x="2133427" y="381002"/>
            <a:ext cx="4877145" cy="2044698"/>
          </a:xfrm>
          <a:prstGeom prst="rect">
            <a:avLst/>
          </a:prstGeom>
        </p:spPr>
      </p:pic>
      <p:sp>
        <p:nvSpPr>
          <p:cNvPr id="9" name="フレーム 8">
            <a:extLst>
              <a:ext uri="{FF2B5EF4-FFF2-40B4-BE49-F238E27FC236}">
                <a16:creationId xmlns:a16="http://schemas.microsoft.com/office/drawing/2014/main" id="{DA9F1449-B03B-844E-943A-590D2D91AA64}"/>
              </a:ext>
            </a:extLst>
          </p:cNvPr>
          <p:cNvSpPr/>
          <p:nvPr/>
        </p:nvSpPr>
        <p:spPr>
          <a:xfrm>
            <a:off x="3187700" y="558800"/>
            <a:ext cx="1371600" cy="1473200"/>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35048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76688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Simulation</a:t>
            </a:r>
          </a:p>
          <a:p>
            <a:pPr marL="0" indent="0">
              <a:buNone/>
            </a:pPr>
            <a:r>
              <a:rPr lang="ja-JP" altLang="en-US"/>
              <a:t>　</a:t>
            </a:r>
            <a:r>
              <a:rPr lang="en-US" altLang="ja-JP" dirty="0"/>
              <a:t>Expansion</a:t>
            </a:r>
            <a:r>
              <a:rPr lang="ja-JP" altLang="en-US"/>
              <a:t>によって展開されたノードから</a:t>
            </a:r>
            <a:endParaRPr lang="en-US" altLang="ja-JP" dirty="0"/>
          </a:p>
          <a:p>
            <a:pPr marL="0" indent="0">
              <a:buNone/>
            </a:pPr>
            <a:r>
              <a:rPr lang="ja-JP" altLang="en-US"/>
              <a:t>　モンテカルロシミュレーションによりパスを降下</a:t>
            </a:r>
            <a:endParaRPr lang="en-US" altLang="ja-JP" dirty="0"/>
          </a:p>
        </p:txBody>
      </p:sp>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13</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3"/>
          <a:stretch>
            <a:fillRect/>
          </a:stretch>
        </p:blipFill>
        <p:spPr>
          <a:xfrm>
            <a:off x="2133427" y="381002"/>
            <a:ext cx="4877145" cy="2044698"/>
          </a:xfrm>
          <a:prstGeom prst="rect">
            <a:avLst/>
          </a:prstGeom>
        </p:spPr>
      </p:pic>
      <p:sp>
        <p:nvSpPr>
          <p:cNvPr id="9" name="フレーム 8">
            <a:extLst>
              <a:ext uri="{FF2B5EF4-FFF2-40B4-BE49-F238E27FC236}">
                <a16:creationId xmlns:a16="http://schemas.microsoft.com/office/drawing/2014/main" id="{DA9F1449-B03B-844E-943A-590D2D91AA64}"/>
              </a:ext>
            </a:extLst>
          </p:cNvPr>
          <p:cNvSpPr/>
          <p:nvPr/>
        </p:nvSpPr>
        <p:spPr>
          <a:xfrm>
            <a:off x="4457700" y="558800"/>
            <a:ext cx="1371600" cy="2044698"/>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73175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76688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Backpropagation</a:t>
                </a:r>
              </a:p>
              <a:p>
                <a:pPr marL="0" indent="0">
                  <a:buNone/>
                </a:pPr>
                <a:r>
                  <a:rPr lang="ja-JP" altLang="en-US"/>
                  <a:t>　</a:t>
                </a:r>
                <a:r>
                  <a:rPr lang="en-US" altLang="ja-JP" dirty="0"/>
                  <a:t>Simulation</a:t>
                </a:r>
                <a:r>
                  <a:rPr lang="ja-JP" altLang="en-US"/>
                  <a:t>によって選択されたノードの報酬を計算</a:t>
                </a:r>
                <a:endParaRPr lang="en-US" altLang="ja-JP" dirty="0"/>
              </a:p>
              <a:p>
                <a:pPr marL="0" indent="0">
                  <a:buNone/>
                </a:pPr>
                <a:endParaRPr lang="en-US" altLang="ja-JP" sz="1050" dirty="0"/>
              </a:p>
              <a:p>
                <a:pPr marL="0" indent="0">
                  <a:buNone/>
                </a:pPr>
                <a14:m>
                  <m:oMathPara xmlns:m="http://schemas.openxmlformats.org/officeDocument/2006/math">
                    <m:oMathParaPr>
                      <m:jc m:val="centerGroup"/>
                    </m:oMathParaPr>
                    <m:oMath xmlns:m="http://schemas.openxmlformats.org/officeDocument/2006/math">
                      <m:r>
                        <a:rPr lang="ja-JP" altLang="en-US" i="0" dirty="0" smtClean="0">
                          <a:latin typeface="Cambria Math" panose="02040503050406030204" pitchFamily="18" charset="0"/>
                        </a:rPr>
                        <m:t>報酬</m:t>
                      </m:r>
                      <m:r>
                        <a:rPr lang="en-US" altLang="ja-JP" b="0" i="0" dirty="0" smtClean="0">
                          <a:latin typeface="Cambria Math" panose="02040503050406030204" pitchFamily="18" charset="0"/>
                        </a:rPr>
                        <m:t>=</m:t>
                      </m:r>
                      <m:r>
                        <a:rPr lang="ja-JP" altLang="en-US" i="1" dirty="0">
                          <a:latin typeface="Cambria Math" panose="02040503050406030204" pitchFamily="18" charset="0"/>
                        </a:rPr>
                        <m:t>ー</m:t>
                      </m:r>
                      <m:f>
                        <m:fPr>
                          <m:ctrlPr>
                            <a:rPr lang="en-US" altLang="ja-JP" b="0" dirty="0" smtClean="0">
                              <a:latin typeface="Cambria Math" panose="02040503050406030204" pitchFamily="18" charset="0"/>
                            </a:rPr>
                          </m:ctrlPr>
                        </m:fPr>
                        <m:num>
                          <m:r>
                            <m:rPr>
                              <m:sty m:val="p"/>
                            </m:rPr>
                            <a:rPr lang="en-US" altLang="ja-JP" b="0" i="0" dirty="0" smtClean="0">
                              <a:latin typeface="Cambria Math" panose="02040503050406030204" pitchFamily="18" charset="0"/>
                            </a:rPr>
                            <m:t>TSS</m:t>
                          </m:r>
                          <m:d>
                            <m:dPr>
                              <m:ctrlPr>
                                <a:rPr lang="en-US" altLang="ja-JP" b="0" dirty="0" smtClean="0">
                                  <a:latin typeface="Cambria Math" panose="02040503050406030204" pitchFamily="18" charset="0"/>
                                </a:rPr>
                              </m:ctrlPr>
                            </m:dPr>
                            <m:e>
                              <m:sSub>
                                <m:sSubPr>
                                  <m:ctrlPr>
                                    <a:rPr lang="en-US" altLang="ja-JP" b="0" dirty="0" smtClean="0">
                                      <a:latin typeface="Cambria Math" panose="02040503050406030204" pitchFamily="18" charset="0"/>
                                    </a:rPr>
                                  </m:ctrlPr>
                                </m:sSubPr>
                                <m:e>
                                  <m:r>
                                    <m:rPr>
                                      <m:sty m:val="p"/>
                                    </m:rPr>
                                    <a:rPr lang="en-US" altLang="ja-JP" b="0" i="0" dirty="0" smtClean="0">
                                      <a:latin typeface="Cambria Math" panose="02040503050406030204" pitchFamily="18" charset="0"/>
                                    </a:rPr>
                                    <m:t>D</m:t>
                                  </m:r>
                                </m:e>
                                <m:sub>
                                  <m:r>
                                    <a:rPr lang="en-US" altLang="ja-JP" b="0" i="0" dirty="0" smtClean="0">
                                      <a:latin typeface="Cambria Math" panose="02040503050406030204" pitchFamily="18" charset="0"/>
                                    </a:rPr>
                                    <m:t>0</m:t>
                                  </m:r>
                                </m:sub>
                              </m:sSub>
                              <m:d>
                                <m:dPr>
                                  <m:ctrlPr>
                                    <a:rPr lang="en-US" altLang="ja-JP" b="0" dirty="0" smtClean="0">
                                      <a:latin typeface="Cambria Math" panose="02040503050406030204" pitchFamily="18" charset="0"/>
                                    </a:rPr>
                                  </m:ctrlPr>
                                </m:dPr>
                                <m:e>
                                  <m:r>
                                    <m:rPr>
                                      <m:sty m:val="p"/>
                                    </m:rPr>
                                    <a:rPr lang="en-US" altLang="ja-JP" b="0" i="0" dirty="0" smtClean="0">
                                      <a:latin typeface="Cambria Math" panose="02040503050406030204" pitchFamily="18" charset="0"/>
                                    </a:rPr>
                                    <m:t>g</m:t>
                                  </m:r>
                                </m:e>
                              </m:d>
                            </m:e>
                          </m:d>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TSS</m:t>
                          </m:r>
                          <m:r>
                            <a:rPr lang="en-US" altLang="ja-JP" b="0" i="0" dirty="0" smtClean="0">
                              <a:latin typeface="Cambria Math" panose="02040503050406030204" pitchFamily="18" charset="0"/>
                            </a:rPr>
                            <m:t>(</m:t>
                          </m:r>
                          <m:sSub>
                            <m:sSubPr>
                              <m:ctrlPr>
                                <a:rPr lang="en-US" altLang="ja-JP" b="0" dirty="0" smtClean="0">
                                  <a:latin typeface="Cambria Math" panose="02040503050406030204" pitchFamily="18" charset="0"/>
                                </a:rPr>
                              </m:ctrlPr>
                            </m:sSubPr>
                            <m:e>
                              <m:r>
                                <m:rPr>
                                  <m:sty m:val="p"/>
                                </m:rPr>
                                <a:rPr lang="en-US" altLang="ja-JP" b="0" i="0" dirty="0" smtClean="0">
                                  <a:latin typeface="Cambria Math" panose="02040503050406030204" pitchFamily="18" charset="0"/>
                                </a:rPr>
                                <m:t>D</m:t>
                              </m:r>
                            </m:e>
                            <m:sub>
                              <m:r>
                                <a:rPr lang="en-US" altLang="ja-JP" b="0" i="0" dirty="0" smtClean="0">
                                  <a:latin typeface="Cambria Math" panose="02040503050406030204" pitchFamily="18" charset="0"/>
                                </a:rPr>
                                <m:t>1</m:t>
                              </m:r>
                            </m:sub>
                          </m:sSub>
                          <m:d>
                            <m:dPr>
                              <m:ctrlPr>
                                <a:rPr lang="en-US" altLang="ja-JP" b="0" dirty="0" smtClean="0">
                                  <a:latin typeface="Cambria Math" panose="02040503050406030204" pitchFamily="18" charset="0"/>
                                </a:rPr>
                              </m:ctrlPr>
                            </m:dPr>
                            <m:e>
                              <m:r>
                                <m:rPr>
                                  <m:sty m:val="p"/>
                                </m:rPr>
                                <a:rPr lang="en-US" altLang="ja-JP" b="0" i="0" dirty="0" smtClean="0">
                                  <a:latin typeface="Cambria Math" panose="02040503050406030204" pitchFamily="18" charset="0"/>
                                </a:rPr>
                                <m:t>g</m:t>
                              </m:r>
                            </m:e>
                          </m:d>
                          <m:r>
                            <a:rPr lang="en-US" altLang="ja-JP" b="0" i="0" dirty="0" smtClean="0">
                              <a:latin typeface="Cambria Math" panose="02040503050406030204" pitchFamily="18" charset="0"/>
                            </a:rPr>
                            <m:t>)</m:t>
                          </m:r>
                        </m:num>
                        <m:den>
                          <m:r>
                            <m:rPr>
                              <m:sty m:val="p"/>
                            </m:rPr>
                            <a:rPr lang="en-US" altLang="ja-JP" b="0" i="0" dirty="0" smtClean="0">
                              <a:latin typeface="Cambria Math" panose="02040503050406030204" pitchFamily="18" charset="0"/>
                            </a:rPr>
                            <m:t>TSS</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D</m:t>
                          </m:r>
                          <m:r>
                            <a:rPr lang="en-US" altLang="ja-JP" b="0" i="0" dirty="0" smtClean="0">
                              <a:latin typeface="Cambria Math" panose="02040503050406030204" pitchFamily="18" charset="0"/>
                            </a:rPr>
                            <m:t>)</m:t>
                          </m:r>
                        </m:den>
                      </m:f>
                    </m:oMath>
                  </m:oMathPara>
                </a14:m>
                <a:endParaRPr lang="en-US" altLang="ja-JP" dirty="0"/>
              </a:p>
              <a:p>
                <a:pPr marL="0" indent="0">
                  <a:buNone/>
                </a:pPr>
                <a:endParaRPr lang="en-US" altLang="ja-JP" sz="1050" dirty="0"/>
              </a:p>
              <a:p>
                <a:pPr marL="0" indent="0">
                  <a:buNone/>
                </a:pPr>
                <a14:m>
                  <m:oMathPara xmlns:m="http://schemas.openxmlformats.org/officeDocument/2006/math">
                    <m:oMathParaPr>
                      <m:jc m:val="centerGroup"/>
                    </m:oMathParaPr>
                    <m:oMath xmlns:m="http://schemas.openxmlformats.org/officeDocument/2006/math">
                      <m:r>
                        <m:rPr>
                          <m:sty m:val="p"/>
                        </m:rPr>
                        <a:rPr lang="en-US" altLang="ja-JP" sz="1800" b="0" i="0" smtClean="0">
                          <a:latin typeface="Cambria Math" panose="02040503050406030204" pitchFamily="18" charset="0"/>
                        </a:rPr>
                        <m:t>D</m:t>
                      </m:r>
                      <m:r>
                        <a:rPr lang="en-US" altLang="ja-JP" sz="1800" b="0" i="0" smtClean="0">
                          <a:latin typeface="Cambria Math" panose="02040503050406030204" pitchFamily="18" charset="0"/>
                        </a:rPr>
                        <m:t>:{</m:t>
                      </m:r>
                      <m:sSub>
                        <m:sSubPr>
                          <m:ctrlPr>
                            <a:rPr lang="en-US" altLang="ja-JP" sz="1800" b="0" smtClean="0">
                              <a:latin typeface="Cambria Math" panose="02040503050406030204" pitchFamily="18" charset="0"/>
                            </a:rPr>
                          </m:ctrlPr>
                        </m:sSubPr>
                        <m:e>
                          <m:r>
                            <m:rPr>
                              <m:sty m:val="p"/>
                            </m:rPr>
                            <a:rPr lang="en-US" altLang="ja-JP" sz="1800" b="0" i="0" smtClean="0">
                              <a:latin typeface="Cambria Math" panose="02040503050406030204" pitchFamily="18" charset="0"/>
                            </a:rPr>
                            <m:t>D</m:t>
                          </m:r>
                        </m:e>
                        <m:sub>
                          <m:r>
                            <a:rPr lang="en-US" altLang="ja-JP" sz="1800" b="0" i="0" smtClean="0">
                              <a:latin typeface="Cambria Math" panose="02040503050406030204" pitchFamily="18" charset="0"/>
                            </a:rPr>
                            <m:t>0</m:t>
                          </m:r>
                        </m:sub>
                      </m:sSub>
                      <m:r>
                        <a:rPr lang="en-US" altLang="ja-JP" sz="1800" b="0" i="0" smtClean="0">
                          <a:latin typeface="Cambria Math" panose="02040503050406030204" pitchFamily="18" charset="0"/>
                          <a:ea typeface="Cambria Math" panose="02040503050406030204" pitchFamily="18" charset="0"/>
                        </a:rPr>
                        <m:t>∩</m:t>
                      </m:r>
                      <m:sSub>
                        <m:sSubPr>
                          <m:ctrlPr>
                            <a:rPr lang="en-US" altLang="ja-JP" sz="1800" b="0" smtClean="0">
                              <a:latin typeface="Cambria Math" panose="02040503050406030204" pitchFamily="18" charset="0"/>
                              <a:ea typeface="Cambria Math" panose="02040503050406030204" pitchFamily="18" charset="0"/>
                            </a:rPr>
                          </m:ctrlPr>
                        </m:sSubPr>
                        <m:e>
                          <m:r>
                            <m:rPr>
                              <m:sty m:val="p"/>
                            </m:rPr>
                            <a:rPr lang="en-US" altLang="ja-JP" sz="1800" b="0" i="0" smtClean="0">
                              <a:latin typeface="Cambria Math" panose="02040503050406030204" pitchFamily="18" charset="0"/>
                              <a:ea typeface="Cambria Math" panose="02040503050406030204" pitchFamily="18" charset="0"/>
                            </a:rPr>
                            <m:t>D</m:t>
                          </m:r>
                        </m:e>
                        <m:sub>
                          <m:r>
                            <a:rPr lang="en-US" altLang="ja-JP" sz="1800" b="0" i="0" smtClean="0">
                              <a:latin typeface="Cambria Math" panose="02040503050406030204" pitchFamily="18" charset="0"/>
                              <a:ea typeface="Cambria Math" panose="02040503050406030204" pitchFamily="18" charset="0"/>
                            </a:rPr>
                            <m:t>1</m:t>
                          </m:r>
                        </m:sub>
                      </m:sSub>
                      <m:r>
                        <a:rPr lang="en-US" altLang="ja-JP" sz="1800" b="0" i="0" smtClean="0">
                          <a:latin typeface="Cambria Math" panose="02040503050406030204" pitchFamily="18" charset="0"/>
                        </a:rPr>
                        <m:t>}</m:t>
                      </m:r>
                    </m:oMath>
                  </m:oMathPara>
                </a14:m>
                <a:endParaRPr lang="en-US" altLang="ja-JP" sz="1800" dirty="0"/>
              </a:p>
              <a:p>
                <a:pPr marL="0" indent="0">
                  <a:buNone/>
                </a:pPr>
                <a:endParaRPr lang="en-US" altLang="ja-JP" sz="1050" dirty="0"/>
              </a:p>
              <a:p>
                <a:pPr marL="0" indent="0">
                  <a:buNone/>
                </a:pPr>
                <a:r>
                  <a:rPr lang="ja-JP" altLang="en-US"/>
                  <a:t>　報酬を</a:t>
                </a:r>
                <a:r>
                  <a:rPr lang="en-US" altLang="ja-JP" dirty="0"/>
                  <a:t>Selection</a:t>
                </a:r>
                <a:r>
                  <a:rPr lang="ja-JP" altLang="en-US"/>
                  <a:t>で選択したパスに逆伝搬</a:t>
                </a:r>
                <a:endParaRPr lang="en-US" altLang="ja-JP" dirty="0"/>
              </a:p>
            </p:txBody>
          </p:sp>
        </mc:Choice>
        <mc:Fallback>
          <p:sp>
            <p:nvSpPr>
              <p:cNvPr id="3" name="コンテンツ プレースホルダー 2">
                <a:extLst>
                  <a:ext uri="{FF2B5EF4-FFF2-40B4-BE49-F238E27FC236}">
                    <a16:creationId xmlns:a16="http://schemas.microsoft.com/office/drawing/2014/main" id="{16CEA118-6D56-8C44-99BF-0DCE87C3E665}"/>
                  </a:ext>
                </a:extLst>
              </p:cNvPr>
              <p:cNvSpPr>
                <a:spLocks noGrp="1" noRot="1" noChangeAspect="1" noMove="1" noResize="1" noEditPoints="1" noAdjustHandles="1" noChangeArrowheads="1" noChangeShapeType="1" noTextEdit="1"/>
              </p:cNvSpPr>
              <p:nvPr>
                <p:ph idx="1"/>
              </p:nvPr>
            </p:nvSpPr>
            <p:spPr>
              <a:xfrm>
                <a:off x="628650" y="1766888"/>
                <a:ext cx="7886700" cy="5459411"/>
              </a:xfrm>
              <a:blipFill>
                <a:blip r:embed="rId3"/>
                <a:stretch>
                  <a:fillRect l="-96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14</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4"/>
          <a:stretch>
            <a:fillRect/>
          </a:stretch>
        </p:blipFill>
        <p:spPr>
          <a:xfrm>
            <a:off x="2133427" y="381002"/>
            <a:ext cx="4877145" cy="2044698"/>
          </a:xfrm>
          <a:prstGeom prst="rect">
            <a:avLst/>
          </a:prstGeom>
        </p:spPr>
      </p:pic>
      <p:sp>
        <p:nvSpPr>
          <p:cNvPr id="7" name="フレーム 6">
            <a:extLst>
              <a:ext uri="{FF2B5EF4-FFF2-40B4-BE49-F238E27FC236}">
                <a16:creationId xmlns:a16="http://schemas.microsoft.com/office/drawing/2014/main" id="{A2709CC8-0CF0-6544-9FD8-4429CF615C16}"/>
              </a:ext>
            </a:extLst>
          </p:cNvPr>
          <p:cNvSpPr/>
          <p:nvPr/>
        </p:nvSpPr>
        <p:spPr>
          <a:xfrm>
            <a:off x="5664200" y="558800"/>
            <a:ext cx="1371600" cy="1473200"/>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8361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405151-DF4E-8544-88B3-BB81887DE6E0}"/>
              </a:ext>
            </a:extLst>
          </p:cNvPr>
          <p:cNvSpPr>
            <a:spLocks noGrp="1"/>
          </p:cNvSpPr>
          <p:nvPr>
            <p:ph type="title"/>
          </p:nvPr>
        </p:nvSpPr>
        <p:spPr/>
        <p:txBody>
          <a:bodyPr/>
          <a:lstStyle/>
          <a:p>
            <a:r>
              <a:rPr kumimoji="1" lang="ja-JP" altLang="en-US"/>
              <a:t>実験準備</a:t>
            </a:r>
          </a:p>
        </p:txBody>
      </p:sp>
      <p:pic>
        <p:nvPicPr>
          <p:cNvPr id="5" name="コンテンツ プレースホルダー 4">
            <a:extLst>
              <a:ext uri="{FF2B5EF4-FFF2-40B4-BE49-F238E27FC236}">
                <a16:creationId xmlns:a16="http://schemas.microsoft.com/office/drawing/2014/main" id="{FC0D3988-53C4-DA4C-A39A-FD2D9CB1F279}"/>
              </a:ext>
            </a:extLst>
          </p:cNvPr>
          <p:cNvPicPr>
            <a:picLocks noGrp="1" noChangeAspect="1"/>
          </p:cNvPicPr>
          <p:nvPr>
            <p:ph idx="1"/>
          </p:nvPr>
        </p:nvPicPr>
        <p:blipFill>
          <a:blip r:embed="rId2"/>
          <a:stretch>
            <a:fillRect/>
          </a:stretch>
        </p:blipFill>
        <p:spPr>
          <a:xfrm>
            <a:off x="1279525" y="2194222"/>
            <a:ext cx="6584950" cy="1579295"/>
          </a:xfrm>
          <a:prstGeom prst="rect">
            <a:avLst/>
          </a:prstGeom>
        </p:spPr>
      </p:pic>
      <p:sp>
        <p:nvSpPr>
          <p:cNvPr id="4" name="スライド番号プレースホルダー 3">
            <a:extLst>
              <a:ext uri="{FF2B5EF4-FFF2-40B4-BE49-F238E27FC236}">
                <a16:creationId xmlns:a16="http://schemas.microsoft.com/office/drawing/2014/main" id="{AABEA532-9119-914B-BCA5-A4A835426888}"/>
              </a:ext>
            </a:extLst>
          </p:cNvPr>
          <p:cNvSpPr>
            <a:spLocks noGrp="1"/>
          </p:cNvSpPr>
          <p:nvPr>
            <p:ph type="sldNum" sz="quarter" idx="12"/>
          </p:nvPr>
        </p:nvSpPr>
        <p:spPr/>
        <p:txBody>
          <a:bodyPr/>
          <a:lstStyle/>
          <a:p>
            <a:fld id="{C43D2B4F-7C46-054A-9107-F4F43BECA26E}" type="slidenum">
              <a:rPr kumimoji="1" lang="ja-JP" altLang="en-US" smtClean="0"/>
              <a:pPr/>
              <a:t>15</a:t>
            </a:fld>
            <a:endParaRPr kumimoji="1" lang="ja-JP" altLang="en-US"/>
          </a:p>
        </p:txBody>
      </p:sp>
      <p:sp>
        <p:nvSpPr>
          <p:cNvPr id="6" name="テキスト ボックス 5">
            <a:extLst>
              <a:ext uri="{FF2B5EF4-FFF2-40B4-BE49-F238E27FC236}">
                <a16:creationId xmlns:a16="http://schemas.microsoft.com/office/drawing/2014/main" id="{D4054FBA-CAAF-9845-915A-BD47571E1F1C}"/>
              </a:ext>
            </a:extLst>
          </p:cNvPr>
          <p:cNvSpPr txBox="1"/>
          <p:nvPr/>
        </p:nvSpPr>
        <p:spPr>
          <a:xfrm>
            <a:off x="628650" y="1711623"/>
            <a:ext cx="2339102" cy="461665"/>
          </a:xfrm>
          <a:prstGeom prst="rect">
            <a:avLst/>
          </a:prstGeom>
          <a:noFill/>
        </p:spPr>
        <p:txBody>
          <a:bodyPr wrap="none" rtlCol="0">
            <a:spAutoFit/>
          </a:bodyPr>
          <a:lstStyle/>
          <a:p>
            <a:r>
              <a:rPr kumimoji="1" lang="ja-JP" altLang="en-US" sz="2400" u="sng"/>
              <a:t>実データセット</a:t>
            </a:r>
          </a:p>
        </p:txBody>
      </p:sp>
      <p:sp>
        <p:nvSpPr>
          <p:cNvPr id="7" name="テキスト ボックス 6">
            <a:extLst>
              <a:ext uri="{FF2B5EF4-FFF2-40B4-BE49-F238E27FC236}">
                <a16:creationId xmlns:a16="http://schemas.microsoft.com/office/drawing/2014/main" id="{4487686F-07C2-B545-9DD7-62CF46CCB3A9}"/>
              </a:ext>
            </a:extLst>
          </p:cNvPr>
          <p:cNvSpPr txBox="1"/>
          <p:nvPr/>
        </p:nvSpPr>
        <p:spPr>
          <a:xfrm>
            <a:off x="628650" y="4046217"/>
            <a:ext cx="2646878" cy="461665"/>
          </a:xfrm>
          <a:prstGeom prst="rect">
            <a:avLst/>
          </a:prstGeom>
          <a:noFill/>
        </p:spPr>
        <p:txBody>
          <a:bodyPr wrap="none" rtlCol="0">
            <a:spAutoFit/>
          </a:bodyPr>
          <a:lstStyle/>
          <a:p>
            <a:r>
              <a:rPr kumimoji="1" lang="ja-JP" altLang="en-US" sz="2400" u="sng"/>
              <a:t>人工データセット</a:t>
            </a: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61CC7868-D133-4144-BC0F-911AB6D78530}"/>
                  </a:ext>
                </a:extLst>
              </p:cNvPr>
              <p:cNvSpPr txBox="1"/>
              <p:nvPr/>
            </p:nvSpPr>
            <p:spPr>
              <a:xfrm>
                <a:off x="1279525" y="4780582"/>
                <a:ext cx="7080250" cy="1361911"/>
              </a:xfrm>
              <a:prstGeom prst="rect">
                <a:avLst/>
              </a:prstGeom>
              <a:noFill/>
            </p:spPr>
            <p:txBody>
              <a:bodyPr wrap="square" rtlCol="0">
                <a:spAutoFit/>
              </a:bodyPr>
              <a:lstStyle/>
              <a:p>
                <a:r>
                  <a:rPr kumimoji="1" lang="en-US" altLang="ja-JP" sz="2400" dirty="0">
                    <a:latin typeface="+mn-ea"/>
                  </a:rPr>
                  <a:t>artificial1 :      (data: 100,  </a:t>
                </a:r>
                <a14:m>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 ∈(+1</m:t>
                    </m:r>
                    <m:r>
                      <a:rPr kumimoji="1" lang="en-US" altLang="ja-JP" sz="2400" b="0" i="1" smtClean="0">
                        <a:latin typeface="Cambria Math" panose="02040503050406030204" pitchFamily="18" charset="0"/>
                        <a:ea typeface="Cambria Math" panose="02040503050406030204" pitchFamily="18" charset="0"/>
                      </a:rPr>
                      <m:t>, −1)</m:t>
                    </m:r>
                  </m:oMath>
                </a14:m>
                <a:r>
                  <a:rPr kumimoji="1" lang="en-US" altLang="ja-JP" sz="2400" dirty="0">
                    <a:latin typeface="+mn-ea"/>
                  </a:rPr>
                  <a:t>) × 100</a:t>
                </a:r>
              </a:p>
              <a:p>
                <a:endParaRPr kumimoji="1" lang="en-US" altLang="ja-JP" sz="1050" dirty="0">
                  <a:latin typeface="+mn-ea"/>
                </a:endParaRPr>
              </a:p>
              <a:p>
                <a:r>
                  <a:rPr kumimoji="1" lang="en-US" altLang="ja-JP" sz="2400" dirty="0">
                    <a:latin typeface="+mn-ea"/>
                  </a:rPr>
                  <a:t>artificial2 :      (data: 100,  </a:t>
                </a:r>
                <a14:m>
                  <m:oMath xmlns:m="http://schemas.openxmlformats.org/officeDocument/2006/math">
                    <m:r>
                      <a:rPr kumimoji="1" lang="en-US" altLang="ja-JP" sz="2400" i="1">
                        <a:latin typeface="Cambria Math" panose="02040503050406030204" pitchFamily="18" charset="0"/>
                      </a:rPr>
                      <m:t>𝑦</m:t>
                    </m:r>
                    <m:r>
                      <a:rPr kumimoji="1" lang="en-US" altLang="ja-JP" sz="2400" i="1">
                        <a:latin typeface="Cambria Math" panose="02040503050406030204" pitchFamily="18" charset="0"/>
                      </a:rPr>
                      <m:t> ∈[+1,</m:t>
                    </m:r>
                    <m:r>
                      <a:rPr kumimoji="1" lang="en-US" altLang="ja-JP" sz="2400" i="1">
                        <a:latin typeface="Cambria Math" panose="02040503050406030204" pitchFamily="18" charset="0"/>
                        <a:ea typeface="Cambria Math" panose="02040503050406030204" pitchFamily="18" charset="0"/>
                      </a:rPr>
                      <m:t> −1]</m:t>
                    </m:r>
                  </m:oMath>
                </a14:m>
                <a:r>
                  <a:rPr kumimoji="1" lang="en-US" altLang="ja-JP" sz="2400" dirty="0">
                    <a:latin typeface="+mn-ea"/>
                  </a:rPr>
                  <a:t>) × 100</a:t>
                </a:r>
              </a:p>
              <a:p>
                <a:endParaRPr kumimoji="1" lang="ja-JP" altLang="en-US" sz="2400">
                  <a:latin typeface="+mn-ea"/>
                </a:endParaRPr>
              </a:p>
            </p:txBody>
          </p:sp>
        </mc:Choice>
        <mc:Fallback>
          <p:sp>
            <p:nvSpPr>
              <p:cNvPr id="8" name="テキスト ボックス 7">
                <a:extLst>
                  <a:ext uri="{FF2B5EF4-FFF2-40B4-BE49-F238E27FC236}">
                    <a16:creationId xmlns:a16="http://schemas.microsoft.com/office/drawing/2014/main" id="{61CC7868-D133-4144-BC0F-911AB6D78530}"/>
                  </a:ext>
                </a:extLst>
              </p:cNvPr>
              <p:cNvSpPr txBox="1">
                <a:spLocks noRot="1" noChangeAspect="1" noMove="1" noResize="1" noEditPoints="1" noAdjustHandles="1" noChangeArrowheads="1" noChangeShapeType="1" noTextEdit="1"/>
              </p:cNvSpPr>
              <p:nvPr/>
            </p:nvSpPr>
            <p:spPr>
              <a:xfrm>
                <a:off x="1279525" y="4780582"/>
                <a:ext cx="7080250" cy="1361911"/>
              </a:xfrm>
              <a:prstGeom prst="rect">
                <a:avLst/>
              </a:prstGeom>
              <a:blipFill>
                <a:blip r:embed="rId3"/>
                <a:stretch>
                  <a:fillRect l="-1254" t="-27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670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D76DE-B294-974E-AA65-3EECB7CB640F}"/>
              </a:ext>
            </a:extLst>
          </p:cNvPr>
          <p:cNvSpPr>
            <a:spLocks noGrp="1"/>
          </p:cNvSpPr>
          <p:nvPr>
            <p:ph type="title"/>
          </p:nvPr>
        </p:nvSpPr>
        <p:spPr/>
        <p:txBody>
          <a:bodyPr/>
          <a:lstStyle/>
          <a:p>
            <a:r>
              <a:rPr lang="ja-JP" altLang="en-US"/>
              <a:t>実験１</a:t>
            </a:r>
            <a:endParaRPr kumimoji="1" lang="ja-JP" altLang="en-US"/>
          </a:p>
        </p:txBody>
      </p:sp>
      <p:sp>
        <p:nvSpPr>
          <p:cNvPr id="3" name="コンテンツ プレースホルダー 2">
            <a:extLst>
              <a:ext uri="{FF2B5EF4-FFF2-40B4-BE49-F238E27FC236}">
                <a16:creationId xmlns:a16="http://schemas.microsoft.com/office/drawing/2014/main" id="{7A9A8B28-51C4-AF42-B5C1-4033F9CEF171}"/>
              </a:ext>
            </a:extLst>
          </p:cNvPr>
          <p:cNvSpPr>
            <a:spLocks noGrp="1"/>
          </p:cNvSpPr>
          <p:nvPr>
            <p:ph idx="1"/>
          </p:nvPr>
        </p:nvSpPr>
        <p:spPr>
          <a:xfrm>
            <a:off x="628650" y="1690688"/>
            <a:ext cx="7886700" cy="4802185"/>
          </a:xfrm>
        </p:spPr>
        <p:txBody>
          <a:bodyPr>
            <a:normAutofit/>
          </a:bodyPr>
          <a:lstStyle/>
          <a:p>
            <a:pPr marL="0" indent="0">
              <a:buNone/>
            </a:pPr>
            <a:r>
              <a:rPr kumimoji="1" lang="ja-JP" altLang="en-US"/>
              <a:t>２つの人工データセットに対して</a:t>
            </a:r>
            <a:r>
              <a:rPr kumimoji="1" lang="ja-JP" altLang="en-US">
                <a:solidFill>
                  <a:srgbClr val="C00000"/>
                </a:solidFill>
              </a:rPr>
              <a:t>コスト制約無し</a:t>
            </a:r>
            <a:r>
              <a:rPr kumimoji="1" lang="ja-JP" altLang="en-US"/>
              <a:t>に</a:t>
            </a:r>
            <a:endParaRPr kumimoji="1" lang="en-US" altLang="ja-JP" dirty="0"/>
          </a:p>
          <a:p>
            <a:pPr marL="0" indent="0">
              <a:buNone/>
            </a:pPr>
            <a:r>
              <a:rPr kumimoji="1" lang="ja-JP" altLang="en-US">
                <a:solidFill>
                  <a:srgbClr val="C00000"/>
                </a:solidFill>
              </a:rPr>
              <a:t>特徴探索を１回</a:t>
            </a:r>
            <a:r>
              <a:rPr kumimoji="1" lang="ja-JP" altLang="en-US"/>
              <a:t>行う</a:t>
            </a:r>
            <a:endParaRPr kumimoji="1" lang="en-US" altLang="ja-JP" dirty="0"/>
          </a:p>
          <a:p>
            <a:pPr marL="0" indent="0">
              <a:buNone/>
            </a:pPr>
            <a:endParaRPr kumimoji="1" lang="en-US" altLang="ja-JP" dirty="0"/>
          </a:p>
          <a:p>
            <a:pPr marL="0" indent="0">
              <a:buNone/>
            </a:pPr>
            <a:r>
              <a:rPr kumimoji="1" lang="ja-JP" altLang="en-US"/>
              <a:t>最良特徴を探索するまでのコスト（探索ノード数）</a:t>
            </a:r>
            <a:endParaRPr kumimoji="1" lang="en-US" altLang="ja-JP" dirty="0"/>
          </a:p>
          <a:p>
            <a:pPr marL="0" indent="0">
              <a:buNone/>
            </a:pPr>
            <a:r>
              <a:rPr lang="ja-JP" altLang="en-US"/>
              <a:t>及び暫定解の更新の様子を以下の各手法で比較する</a:t>
            </a:r>
            <a:endParaRPr lang="en-US" altLang="ja-JP" dirty="0"/>
          </a:p>
          <a:p>
            <a:endParaRPr kumimoji="1" lang="en-US" altLang="ja-JP" sz="1050" dirty="0"/>
          </a:p>
          <a:p>
            <a:r>
              <a:rPr kumimoji="1" lang="ja-JP" altLang="en-US">
                <a:solidFill>
                  <a:srgbClr val="FF0000"/>
                </a:solidFill>
              </a:rPr>
              <a:t>深さ優先探索</a:t>
            </a:r>
            <a:r>
              <a:rPr kumimoji="1" lang="ja-JP" altLang="en-US"/>
              <a:t>（既存手法）</a:t>
            </a:r>
            <a:endParaRPr kumimoji="1" lang="en-US" altLang="ja-JP" dirty="0"/>
          </a:p>
          <a:p>
            <a:r>
              <a:rPr lang="ja-JP" altLang="en-US">
                <a:solidFill>
                  <a:srgbClr val="0070C0"/>
                </a:solidFill>
              </a:rPr>
              <a:t>最良優先探索</a:t>
            </a:r>
            <a:r>
              <a:rPr lang="ja-JP" altLang="en-US"/>
              <a:t>（提案手法１）</a:t>
            </a:r>
            <a:endParaRPr lang="en-US" altLang="ja-JP" dirty="0"/>
          </a:p>
          <a:p>
            <a:r>
              <a:rPr kumimoji="1" lang="ja-JP" altLang="en-US">
                <a:solidFill>
                  <a:srgbClr val="00B050"/>
                </a:solidFill>
              </a:rPr>
              <a:t>モンテカルロ木探索</a:t>
            </a:r>
            <a:r>
              <a:rPr kumimoji="1" lang="ja-JP" altLang="en-US"/>
              <a:t>（提案手法２）</a:t>
            </a:r>
            <a:endParaRPr kumimoji="1" lang="en-US" altLang="ja-JP" dirty="0"/>
          </a:p>
          <a:p>
            <a:pPr marL="0" indent="0">
              <a:buNone/>
            </a:pPr>
            <a:r>
              <a:rPr lang="en-US" altLang="ja-JP" sz="2000" dirty="0"/>
              <a:t>※</a:t>
            </a:r>
            <a:r>
              <a:rPr lang="ja-JP" altLang="en-US" sz="2000"/>
              <a:t>モンテカルロ木探索の探索強度パラメータ（</a:t>
            </a:r>
            <a:r>
              <a:rPr lang="en-US" altLang="ja-JP" sz="2000" dirty="0"/>
              <a:t>0.1, 1, 10</a:t>
            </a:r>
            <a:r>
              <a:rPr lang="ja-JP" altLang="en-US" sz="2000"/>
              <a:t>）</a:t>
            </a:r>
            <a:endParaRPr kumimoji="1" lang="ja-JP" altLang="en-US" sz="2000"/>
          </a:p>
        </p:txBody>
      </p:sp>
      <p:sp>
        <p:nvSpPr>
          <p:cNvPr id="4" name="スライド番号プレースホルダー 3">
            <a:extLst>
              <a:ext uri="{FF2B5EF4-FFF2-40B4-BE49-F238E27FC236}">
                <a16:creationId xmlns:a16="http://schemas.microsoft.com/office/drawing/2014/main" id="{A2EAADB8-52CD-DD47-A257-7BFD77889978}"/>
              </a:ext>
            </a:extLst>
          </p:cNvPr>
          <p:cNvSpPr>
            <a:spLocks noGrp="1"/>
          </p:cNvSpPr>
          <p:nvPr>
            <p:ph type="sldNum" sz="quarter" idx="12"/>
          </p:nvPr>
        </p:nvSpPr>
        <p:spPr/>
        <p:txBody>
          <a:bodyPr/>
          <a:lstStyle/>
          <a:p>
            <a:fld id="{C43D2B4F-7C46-054A-9107-F4F43BECA26E}" type="slidenum">
              <a:rPr kumimoji="1" lang="ja-JP" altLang="en-US" smtClean="0"/>
              <a:pPr/>
              <a:t>16</a:t>
            </a:fld>
            <a:endParaRPr kumimoji="1" lang="ja-JP" altLang="en-US"/>
          </a:p>
        </p:txBody>
      </p:sp>
    </p:spTree>
    <p:extLst>
      <p:ext uri="{BB962C8B-B14F-4D97-AF65-F5344CB8AC3E}">
        <p14:creationId xmlns:p14="http://schemas.microsoft.com/office/powerpoint/2010/main" val="33372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D76DE-B294-974E-AA65-3EECB7CB640F}"/>
              </a:ext>
            </a:extLst>
          </p:cNvPr>
          <p:cNvSpPr>
            <a:spLocks noGrp="1"/>
          </p:cNvSpPr>
          <p:nvPr>
            <p:ph type="title"/>
          </p:nvPr>
        </p:nvSpPr>
        <p:spPr/>
        <p:txBody>
          <a:bodyPr/>
          <a:lstStyle/>
          <a:p>
            <a:r>
              <a:rPr lang="ja-JP" altLang="en-US"/>
              <a:t>実験１</a:t>
            </a:r>
            <a:r>
              <a:rPr lang="en" altLang="ja-JP" dirty="0"/>
              <a:t> </a:t>
            </a:r>
            <a:endParaRPr kumimoji="1" lang="ja-JP" altLang="en-US"/>
          </a:p>
        </p:txBody>
      </p:sp>
      <p:sp>
        <p:nvSpPr>
          <p:cNvPr id="4" name="スライド番号プレースホルダー 3">
            <a:extLst>
              <a:ext uri="{FF2B5EF4-FFF2-40B4-BE49-F238E27FC236}">
                <a16:creationId xmlns:a16="http://schemas.microsoft.com/office/drawing/2014/main" id="{A2EAADB8-52CD-DD47-A257-7BFD77889978}"/>
              </a:ext>
            </a:extLst>
          </p:cNvPr>
          <p:cNvSpPr>
            <a:spLocks noGrp="1"/>
          </p:cNvSpPr>
          <p:nvPr>
            <p:ph type="sldNum" sz="quarter" idx="12"/>
          </p:nvPr>
        </p:nvSpPr>
        <p:spPr/>
        <p:txBody>
          <a:bodyPr/>
          <a:lstStyle/>
          <a:p>
            <a:fld id="{C43D2B4F-7C46-054A-9107-F4F43BECA26E}" type="slidenum">
              <a:rPr kumimoji="1" lang="ja-JP" altLang="en-US" smtClean="0"/>
              <a:pPr/>
              <a:t>17</a:t>
            </a:fld>
            <a:endParaRPr kumimoji="1" lang="ja-JP" altLang="en-US"/>
          </a:p>
        </p:txBody>
      </p:sp>
      <p:pic>
        <p:nvPicPr>
          <p:cNvPr id="5" name="図 4">
            <a:extLst>
              <a:ext uri="{FF2B5EF4-FFF2-40B4-BE49-F238E27FC236}">
                <a16:creationId xmlns:a16="http://schemas.microsoft.com/office/drawing/2014/main" id="{792B5946-297D-E94D-A60C-A9407121601B}"/>
              </a:ext>
            </a:extLst>
          </p:cNvPr>
          <p:cNvPicPr>
            <a:picLocks noChangeAspect="1"/>
          </p:cNvPicPr>
          <p:nvPr/>
        </p:nvPicPr>
        <p:blipFill>
          <a:blip r:embed="rId2"/>
          <a:stretch>
            <a:fillRect/>
          </a:stretch>
        </p:blipFill>
        <p:spPr>
          <a:xfrm>
            <a:off x="459475" y="2524380"/>
            <a:ext cx="4004704" cy="3236400"/>
          </a:xfrm>
          <a:prstGeom prst="rect">
            <a:avLst/>
          </a:prstGeom>
        </p:spPr>
      </p:pic>
      <p:pic>
        <p:nvPicPr>
          <p:cNvPr id="6" name="図 5">
            <a:extLst>
              <a:ext uri="{FF2B5EF4-FFF2-40B4-BE49-F238E27FC236}">
                <a16:creationId xmlns:a16="http://schemas.microsoft.com/office/drawing/2014/main" id="{A08F3486-A06F-9245-A2B6-48EA839F9D32}"/>
              </a:ext>
            </a:extLst>
          </p:cNvPr>
          <p:cNvPicPr>
            <a:picLocks noChangeAspect="1"/>
          </p:cNvPicPr>
          <p:nvPr/>
        </p:nvPicPr>
        <p:blipFill>
          <a:blip r:embed="rId3"/>
          <a:stretch>
            <a:fillRect/>
          </a:stretch>
        </p:blipFill>
        <p:spPr>
          <a:xfrm>
            <a:off x="4679819" y="2524381"/>
            <a:ext cx="4004706" cy="3236400"/>
          </a:xfrm>
          <a:prstGeom prst="rect">
            <a:avLst/>
          </a:prstGeo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C78D3F18-6018-D34D-9B13-65CDE76E0F2D}"/>
                  </a:ext>
                </a:extLst>
              </p:cNvPr>
              <p:cNvSpPr txBox="1"/>
              <p:nvPr/>
            </p:nvSpPr>
            <p:spPr>
              <a:xfrm>
                <a:off x="1568564" y="2111111"/>
                <a:ext cx="2641236" cy="369332"/>
              </a:xfrm>
              <a:prstGeom prst="rect">
                <a:avLst/>
              </a:prstGeom>
              <a:noFill/>
            </p:spPr>
            <p:txBody>
              <a:bodyPr wrap="none" rtlCol="0">
                <a:spAutoFit/>
              </a:bodyPr>
              <a:lstStyle/>
              <a:p>
                <a:r>
                  <a:rPr kumimoji="1" lang="en-US" altLang="ja-JP" dirty="0">
                    <a:latin typeface="+mn-ea"/>
                  </a:rPr>
                  <a:t>artificial1, </a:t>
                </a:r>
                <a14:m>
                  <m:oMath xmlns:m="http://schemas.openxmlformats.org/officeDocument/2006/math">
                    <m:r>
                      <a:rPr kumimoji="1" lang="en-US" altLang="ja-JP" i="1">
                        <a:latin typeface="Cambria Math" panose="02040503050406030204" pitchFamily="18" charset="0"/>
                      </a:rPr>
                      <m:t>𝑦</m:t>
                    </m:r>
                    <m:r>
                      <a:rPr kumimoji="1" lang="en-US" altLang="ja-JP" i="1">
                        <a:latin typeface="Cambria Math" panose="02040503050406030204" pitchFamily="18" charset="0"/>
                      </a:rPr>
                      <m:t> ∈(+1, −1</m:t>
                    </m:r>
                    <m:r>
                      <a:rPr kumimoji="1" lang="en-US" altLang="ja-JP" i="1">
                        <a:latin typeface="Cambria Math" panose="02040503050406030204" pitchFamily="18" charset="0"/>
                        <a:ea typeface="Cambria Math" panose="02040503050406030204" pitchFamily="18" charset="0"/>
                      </a:rPr>
                      <m:t>)</m:t>
                    </m:r>
                  </m:oMath>
                </a14:m>
                <a:endParaRPr kumimoji="1" lang="ja-JP" altLang="en-US">
                  <a:latin typeface="+mn-ea"/>
                </a:endParaRPr>
              </a:p>
            </p:txBody>
          </p:sp>
        </mc:Choice>
        <mc:Fallback>
          <p:sp>
            <p:nvSpPr>
              <p:cNvPr id="7" name="テキスト ボックス 6">
                <a:extLst>
                  <a:ext uri="{FF2B5EF4-FFF2-40B4-BE49-F238E27FC236}">
                    <a16:creationId xmlns:a16="http://schemas.microsoft.com/office/drawing/2014/main" id="{C78D3F18-6018-D34D-9B13-65CDE76E0F2D}"/>
                  </a:ext>
                </a:extLst>
              </p:cNvPr>
              <p:cNvSpPr txBox="1">
                <a:spLocks noRot="1" noChangeAspect="1" noMove="1" noResize="1" noEditPoints="1" noAdjustHandles="1" noChangeArrowheads="1" noChangeShapeType="1" noTextEdit="1"/>
              </p:cNvSpPr>
              <p:nvPr/>
            </p:nvSpPr>
            <p:spPr>
              <a:xfrm>
                <a:off x="1568564" y="2111111"/>
                <a:ext cx="2641236" cy="369332"/>
              </a:xfrm>
              <a:prstGeom prst="rect">
                <a:avLst/>
              </a:prstGeom>
              <a:blipFill>
                <a:blip r:embed="rId4"/>
                <a:stretch>
                  <a:fillRect l="-1923" t="-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0ACC31E-CA42-7C45-8E90-C4A1202D88A5}"/>
                  </a:ext>
                </a:extLst>
              </p:cNvPr>
              <p:cNvSpPr txBox="1"/>
              <p:nvPr/>
            </p:nvSpPr>
            <p:spPr>
              <a:xfrm>
                <a:off x="5594464" y="2111111"/>
                <a:ext cx="2609176" cy="369332"/>
              </a:xfrm>
              <a:prstGeom prst="rect">
                <a:avLst/>
              </a:prstGeom>
              <a:noFill/>
            </p:spPr>
            <p:txBody>
              <a:bodyPr wrap="none" rtlCol="0">
                <a:spAutoFit/>
              </a:bodyPr>
              <a:lstStyle/>
              <a:p>
                <a:r>
                  <a:rPr kumimoji="1" lang="en-US" altLang="ja-JP" dirty="0">
                    <a:latin typeface="+mn-ea"/>
                  </a:rPr>
                  <a:t>artificial2, </a:t>
                </a:r>
                <a14:m>
                  <m:oMath xmlns:m="http://schemas.openxmlformats.org/officeDocument/2006/math">
                    <m:r>
                      <a:rPr kumimoji="1" lang="en-US" altLang="ja-JP" i="1">
                        <a:latin typeface="Cambria Math" panose="02040503050406030204" pitchFamily="18" charset="0"/>
                      </a:rPr>
                      <m:t>𝑦</m:t>
                    </m:r>
                    <m:r>
                      <a:rPr kumimoji="1" lang="en-US" altLang="ja-JP" i="1">
                        <a:latin typeface="Cambria Math" panose="02040503050406030204" pitchFamily="18" charset="0"/>
                      </a:rPr>
                      <m:t> ∈[+1,</m:t>
                    </m:r>
                    <m:r>
                      <a:rPr kumimoji="1" lang="en-US" altLang="ja-JP" i="1">
                        <a:latin typeface="Cambria Math" panose="02040503050406030204" pitchFamily="18" charset="0"/>
                        <a:ea typeface="Cambria Math" panose="02040503050406030204" pitchFamily="18" charset="0"/>
                      </a:rPr>
                      <m:t> −1]</m:t>
                    </m:r>
                  </m:oMath>
                </a14:m>
                <a:endParaRPr kumimoji="1" lang="ja-JP" altLang="en-US">
                  <a:latin typeface="+mn-ea"/>
                </a:endParaRPr>
              </a:p>
            </p:txBody>
          </p:sp>
        </mc:Choice>
        <mc:Fallback>
          <p:sp>
            <p:nvSpPr>
              <p:cNvPr id="8" name="テキスト ボックス 7">
                <a:extLst>
                  <a:ext uri="{FF2B5EF4-FFF2-40B4-BE49-F238E27FC236}">
                    <a16:creationId xmlns:a16="http://schemas.microsoft.com/office/drawing/2014/main" id="{E0ACC31E-CA42-7C45-8E90-C4A1202D88A5}"/>
                  </a:ext>
                </a:extLst>
              </p:cNvPr>
              <p:cNvSpPr txBox="1">
                <a:spLocks noRot="1" noChangeAspect="1" noMove="1" noResize="1" noEditPoints="1" noAdjustHandles="1" noChangeArrowheads="1" noChangeShapeType="1" noTextEdit="1"/>
              </p:cNvSpPr>
              <p:nvPr/>
            </p:nvSpPr>
            <p:spPr>
              <a:xfrm>
                <a:off x="5594464" y="2111111"/>
                <a:ext cx="2609176" cy="369332"/>
              </a:xfrm>
              <a:prstGeom prst="rect">
                <a:avLst/>
              </a:prstGeom>
              <a:blipFill>
                <a:blip r:embed="rId5"/>
                <a:stretch>
                  <a:fillRect l="-1942" t="-3333" b="-26667"/>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8A11187-BF9A-8B42-9522-D766B31BA9A9}"/>
              </a:ext>
            </a:extLst>
          </p:cNvPr>
          <p:cNvSpPr txBox="1"/>
          <p:nvPr/>
        </p:nvSpPr>
        <p:spPr>
          <a:xfrm>
            <a:off x="1466439" y="5927661"/>
            <a:ext cx="6426759" cy="707886"/>
          </a:xfrm>
          <a:prstGeom prst="rect">
            <a:avLst/>
          </a:prstGeom>
          <a:noFill/>
        </p:spPr>
        <p:txBody>
          <a:bodyPr wrap="none" rtlCol="0">
            <a:spAutoFit/>
          </a:bodyPr>
          <a:lstStyle/>
          <a:p>
            <a:pPr algn="ctr"/>
            <a:r>
              <a:rPr kumimoji="1" lang="ja-JP" altLang="en-US" sz="2000">
                <a:solidFill>
                  <a:srgbClr val="C00000"/>
                </a:solidFill>
              </a:rPr>
              <a:t>最良優先探索、</a:t>
            </a:r>
            <a:r>
              <a:rPr kumimoji="1" lang="en-US" altLang="ja-JP" sz="2000" dirty="0">
                <a:solidFill>
                  <a:srgbClr val="C00000"/>
                </a:solidFill>
              </a:rPr>
              <a:t>MCTS</a:t>
            </a:r>
            <a:r>
              <a:rPr kumimoji="1" lang="ja-JP" altLang="en-US" sz="2000">
                <a:solidFill>
                  <a:srgbClr val="C00000"/>
                </a:solidFill>
              </a:rPr>
              <a:t>が既存の探索手法より大きく改善</a:t>
            </a:r>
            <a:endParaRPr kumimoji="1" lang="en-US" altLang="ja-JP" sz="2000" dirty="0">
              <a:solidFill>
                <a:srgbClr val="C00000"/>
              </a:solidFill>
            </a:endParaRPr>
          </a:p>
          <a:p>
            <a:pPr algn="ctr"/>
            <a:r>
              <a:rPr kumimoji="1" lang="ja-JP" altLang="en-US" sz="2000">
                <a:solidFill>
                  <a:srgbClr val="C00000"/>
                </a:solidFill>
              </a:rPr>
              <a:t>実数値ラベルの場合</a:t>
            </a:r>
            <a:r>
              <a:rPr kumimoji="1" lang="en-US" altLang="ja-JP" sz="2000" dirty="0">
                <a:solidFill>
                  <a:srgbClr val="C00000"/>
                </a:solidFill>
              </a:rPr>
              <a:t>MCTS</a:t>
            </a:r>
            <a:r>
              <a:rPr kumimoji="1" lang="ja-JP" altLang="en-US" sz="2000">
                <a:solidFill>
                  <a:srgbClr val="C00000"/>
                </a:solidFill>
              </a:rPr>
              <a:t>が有効</a:t>
            </a:r>
            <a:endParaRPr kumimoji="1" lang="en-US" altLang="ja-JP" sz="2000" dirty="0">
              <a:solidFill>
                <a:srgbClr val="C00000"/>
              </a:solidFill>
            </a:endParaRPr>
          </a:p>
        </p:txBody>
      </p:sp>
      <p:sp>
        <p:nvSpPr>
          <p:cNvPr id="10" name="テキスト ボックス 9">
            <a:extLst>
              <a:ext uri="{FF2B5EF4-FFF2-40B4-BE49-F238E27FC236}">
                <a16:creationId xmlns:a16="http://schemas.microsoft.com/office/drawing/2014/main" id="{C5C09118-E406-8740-8802-3512236F4DBC}"/>
              </a:ext>
            </a:extLst>
          </p:cNvPr>
          <p:cNvSpPr txBox="1"/>
          <p:nvPr/>
        </p:nvSpPr>
        <p:spPr>
          <a:xfrm>
            <a:off x="457200" y="1589089"/>
            <a:ext cx="4801314" cy="461665"/>
          </a:xfrm>
          <a:prstGeom prst="rect">
            <a:avLst/>
          </a:prstGeom>
          <a:noFill/>
        </p:spPr>
        <p:txBody>
          <a:bodyPr wrap="none" rtlCol="0">
            <a:spAutoFit/>
          </a:bodyPr>
          <a:lstStyle/>
          <a:p>
            <a:r>
              <a:rPr kumimoji="1" lang="ja-JP" altLang="en-US" sz="2400">
                <a:latin typeface="+mn-ea"/>
              </a:rPr>
              <a:t>・最良解を得るまでのコスト比較</a:t>
            </a:r>
          </a:p>
        </p:txBody>
      </p:sp>
    </p:spTree>
    <p:extLst>
      <p:ext uri="{BB962C8B-B14F-4D97-AF65-F5344CB8AC3E}">
        <p14:creationId xmlns:p14="http://schemas.microsoft.com/office/powerpoint/2010/main" val="203496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D76DE-B294-974E-AA65-3EECB7CB640F}"/>
              </a:ext>
            </a:extLst>
          </p:cNvPr>
          <p:cNvSpPr>
            <a:spLocks noGrp="1"/>
          </p:cNvSpPr>
          <p:nvPr>
            <p:ph type="title"/>
          </p:nvPr>
        </p:nvSpPr>
        <p:spPr/>
        <p:txBody>
          <a:bodyPr/>
          <a:lstStyle/>
          <a:p>
            <a:r>
              <a:rPr lang="ja-JP" altLang="en-US"/>
              <a:t>実験１</a:t>
            </a:r>
            <a:r>
              <a:rPr lang="en" altLang="ja-JP" dirty="0"/>
              <a:t> </a:t>
            </a:r>
            <a:endParaRPr kumimoji="1" lang="ja-JP" altLang="en-US"/>
          </a:p>
        </p:txBody>
      </p:sp>
      <p:sp>
        <p:nvSpPr>
          <p:cNvPr id="4" name="スライド番号プレースホルダー 3">
            <a:extLst>
              <a:ext uri="{FF2B5EF4-FFF2-40B4-BE49-F238E27FC236}">
                <a16:creationId xmlns:a16="http://schemas.microsoft.com/office/drawing/2014/main" id="{A2EAADB8-52CD-DD47-A257-7BFD77889978}"/>
              </a:ext>
            </a:extLst>
          </p:cNvPr>
          <p:cNvSpPr>
            <a:spLocks noGrp="1"/>
          </p:cNvSpPr>
          <p:nvPr>
            <p:ph type="sldNum" sz="quarter" idx="12"/>
          </p:nvPr>
        </p:nvSpPr>
        <p:spPr/>
        <p:txBody>
          <a:bodyPr/>
          <a:lstStyle/>
          <a:p>
            <a:fld id="{C43D2B4F-7C46-054A-9107-F4F43BECA26E}" type="slidenum">
              <a:rPr kumimoji="1" lang="ja-JP" altLang="en-US" smtClean="0"/>
              <a:pPr/>
              <a:t>18</a:t>
            </a:fld>
            <a:endParaRPr kumimoji="1" lang="ja-JP" altLang="en-US"/>
          </a:p>
        </p:txBody>
      </p:sp>
      <p:pic>
        <p:nvPicPr>
          <p:cNvPr id="6" name="図 5">
            <a:extLst>
              <a:ext uri="{FF2B5EF4-FFF2-40B4-BE49-F238E27FC236}">
                <a16:creationId xmlns:a16="http://schemas.microsoft.com/office/drawing/2014/main" id="{2A4FEFB4-84A4-BC4F-BAA7-6402A23B45C8}"/>
              </a:ext>
            </a:extLst>
          </p:cNvPr>
          <p:cNvPicPr>
            <a:picLocks noChangeAspect="1"/>
          </p:cNvPicPr>
          <p:nvPr/>
        </p:nvPicPr>
        <p:blipFill>
          <a:blip r:embed="rId2"/>
          <a:stretch>
            <a:fillRect/>
          </a:stretch>
        </p:blipFill>
        <p:spPr>
          <a:xfrm>
            <a:off x="215902" y="2461774"/>
            <a:ext cx="4792498" cy="2916000"/>
          </a:xfrm>
          <a:prstGeom prst="rect">
            <a:avLst/>
          </a:prstGeom>
        </p:spPr>
      </p:pic>
      <p:pic>
        <p:nvPicPr>
          <p:cNvPr id="7" name="図 6">
            <a:extLst>
              <a:ext uri="{FF2B5EF4-FFF2-40B4-BE49-F238E27FC236}">
                <a16:creationId xmlns:a16="http://schemas.microsoft.com/office/drawing/2014/main" id="{8438B3D9-60B7-A044-9FA8-A9A8D4E681B4}"/>
              </a:ext>
            </a:extLst>
          </p:cNvPr>
          <p:cNvPicPr>
            <a:picLocks noChangeAspect="1"/>
          </p:cNvPicPr>
          <p:nvPr/>
        </p:nvPicPr>
        <p:blipFill>
          <a:blip r:embed="rId3"/>
          <a:stretch>
            <a:fillRect/>
          </a:stretch>
        </p:blipFill>
        <p:spPr>
          <a:xfrm>
            <a:off x="4070354" y="2461774"/>
            <a:ext cx="4853247" cy="2916000"/>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10A63DDF-D051-9D41-8094-ACEE288EFFBD}"/>
                  </a:ext>
                </a:extLst>
              </p:cNvPr>
              <p:cNvSpPr txBox="1"/>
              <p:nvPr/>
            </p:nvSpPr>
            <p:spPr>
              <a:xfrm>
                <a:off x="1060564" y="2033587"/>
                <a:ext cx="2641236" cy="369332"/>
              </a:xfrm>
              <a:prstGeom prst="rect">
                <a:avLst/>
              </a:prstGeom>
              <a:noFill/>
            </p:spPr>
            <p:txBody>
              <a:bodyPr wrap="none" rtlCol="0">
                <a:spAutoFit/>
              </a:bodyPr>
              <a:lstStyle/>
              <a:p>
                <a:r>
                  <a:rPr kumimoji="1" lang="en-US" altLang="ja-JP" dirty="0">
                    <a:latin typeface="+mn-ea"/>
                  </a:rPr>
                  <a:t>artificial1, </a:t>
                </a:r>
                <a14:m>
                  <m:oMath xmlns:m="http://schemas.openxmlformats.org/officeDocument/2006/math">
                    <m:r>
                      <a:rPr kumimoji="1" lang="en-US" altLang="ja-JP" i="1">
                        <a:latin typeface="Cambria Math" panose="02040503050406030204" pitchFamily="18" charset="0"/>
                      </a:rPr>
                      <m:t>𝑦</m:t>
                    </m:r>
                    <m:r>
                      <a:rPr kumimoji="1" lang="en-US" altLang="ja-JP" i="1">
                        <a:latin typeface="Cambria Math" panose="02040503050406030204" pitchFamily="18" charset="0"/>
                      </a:rPr>
                      <m:t> ∈(+1, −1</m:t>
                    </m:r>
                    <m:r>
                      <a:rPr kumimoji="1" lang="en-US" altLang="ja-JP" i="1">
                        <a:latin typeface="Cambria Math" panose="02040503050406030204" pitchFamily="18" charset="0"/>
                        <a:ea typeface="Cambria Math" panose="02040503050406030204" pitchFamily="18" charset="0"/>
                      </a:rPr>
                      <m:t>)</m:t>
                    </m:r>
                  </m:oMath>
                </a14:m>
                <a:endParaRPr kumimoji="1" lang="ja-JP" altLang="en-US">
                  <a:latin typeface="+mn-ea"/>
                </a:endParaRPr>
              </a:p>
            </p:txBody>
          </p:sp>
        </mc:Choice>
        <mc:Fallback>
          <p:sp>
            <p:nvSpPr>
              <p:cNvPr id="8" name="テキスト ボックス 7">
                <a:extLst>
                  <a:ext uri="{FF2B5EF4-FFF2-40B4-BE49-F238E27FC236}">
                    <a16:creationId xmlns:a16="http://schemas.microsoft.com/office/drawing/2014/main" id="{10A63DDF-D051-9D41-8094-ACEE288EFFBD}"/>
                  </a:ext>
                </a:extLst>
              </p:cNvPr>
              <p:cNvSpPr txBox="1">
                <a:spLocks noRot="1" noChangeAspect="1" noMove="1" noResize="1" noEditPoints="1" noAdjustHandles="1" noChangeArrowheads="1" noChangeShapeType="1" noTextEdit="1"/>
              </p:cNvSpPr>
              <p:nvPr/>
            </p:nvSpPr>
            <p:spPr>
              <a:xfrm>
                <a:off x="1060564" y="2033587"/>
                <a:ext cx="2641236" cy="369332"/>
              </a:xfrm>
              <a:prstGeom prst="rect">
                <a:avLst/>
              </a:prstGeom>
              <a:blipFill>
                <a:blip r:embed="rId4"/>
                <a:stretch>
                  <a:fillRect l="-2415" t="-6667" b="-2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276C9A75-436E-DC44-AB46-B69256A8A12B}"/>
                  </a:ext>
                </a:extLst>
              </p:cNvPr>
              <p:cNvSpPr txBox="1"/>
              <p:nvPr/>
            </p:nvSpPr>
            <p:spPr>
              <a:xfrm>
                <a:off x="5086464" y="2033587"/>
                <a:ext cx="2609176" cy="369332"/>
              </a:xfrm>
              <a:prstGeom prst="rect">
                <a:avLst/>
              </a:prstGeom>
              <a:noFill/>
            </p:spPr>
            <p:txBody>
              <a:bodyPr wrap="none" rtlCol="0">
                <a:spAutoFit/>
              </a:bodyPr>
              <a:lstStyle/>
              <a:p>
                <a:r>
                  <a:rPr kumimoji="1" lang="en-US" altLang="ja-JP" dirty="0">
                    <a:latin typeface="+mn-ea"/>
                  </a:rPr>
                  <a:t>artificial2, </a:t>
                </a:r>
                <a14:m>
                  <m:oMath xmlns:m="http://schemas.openxmlformats.org/officeDocument/2006/math">
                    <m:r>
                      <a:rPr kumimoji="1" lang="en-US" altLang="ja-JP" i="1">
                        <a:latin typeface="Cambria Math" panose="02040503050406030204" pitchFamily="18" charset="0"/>
                      </a:rPr>
                      <m:t>𝑦</m:t>
                    </m:r>
                    <m:r>
                      <a:rPr kumimoji="1" lang="en-US" altLang="ja-JP" i="1">
                        <a:latin typeface="Cambria Math" panose="02040503050406030204" pitchFamily="18" charset="0"/>
                      </a:rPr>
                      <m:t> ∈[+1,</m:t>
                    </m:r>
                    <m:r>
                      <a:rPr kumimoji="1" lang="en-US" altLang="ja-JP" i="1">
                        <a:latin typeface="Cambria Math" panose="02040503050406030204" pitchFamily="18" charset="0"/>
                        <a:ea typeface="Cambria Math" panose="02040503050406030204" pitchFamily="18" charset="0"/>
                      </a:rPr>
                      <m:t> −1]</m:t>
                    </m:r>
                  </m:oMath>
                </a14:m>
                <a:endParaRPr kumimoji="1" lang="ja-JP" altLang="en-US">
                  <a:latin typeface="+mn-ea"/>
                </a:endParaRPr>
              </a:p>
            </p:txBody>
          </p:sp>
        </mc:Choice>
        <mc:Fallback>
          <p:sp>
            <p:nvSpPr>
              <p:cNvPr id="9" name="テキスト ボックス 8">
                <a:extLst>
                  <a:ext uri="{FF2B5EF4-FFF2-40B4-BE49-F238E27FC236}">
                    <a16:creationId xmlns:a16="http://schemas.microsoft.com/office/drawing/2014/main" id="{276C9A75-436E-DC44-AB46-B69256A8A12B}"/>
                  </a:ext>
                </a:extLst>
              </p:cNvPr>
              <p:cNvSpPr txBox="1">
                <a:spLocks noRot="1" noChangeAspect="1" noMove="1" noResize="1" noEditPoints="1" noAdjustHandles="1" noChangeArrowheads="1" noChangeShapeType="1" noTextEdit="1"/>
              </p:cNvSpPr>
              <p:nvPr/>
            </p:nvSpPr>
            <p:spPr>
              <a:xfrm>
                <a:off x="5086464" y="2033587"/>
                <a:ext cx="2609176" cy="369332"/>
              </a:xfrm>
              <a:prstGeom prst="rect">
                <a:avLst/>
              </a:prstGeom>
              <a:blipFill>
                <a:blip r:embed="rId5"/>
                <a:stretch>
                  <a:fillRect l="-1942" t="-6667" b="-2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975270AE-61AF-2D40-AA8F-F76DC6897CB0}"/>
              </a:ext>
            </a:extLst>
          </p:cNvPr>
          <p:cNvSpPr txBox="1"/>
          <p:nvPr/>
        </p:nvSpPr>
        <p:spPr>
          <a:xfrm>
            <a:off x="825243" y="5699061"/>
            <a:ext cx="7709162" cy="400110"/>
          </a:xfrm>
          <a:prstGeom prst="rect">
            <a:avLst/>
          </a:prstGeom>
          <a:noFill/>
        </p:spPr>
        <p:txBody>
          <a:bodyPr wrap="none" rtlCol="0">
            <a:spAutoFit/>
          </a:bodyPr>
          <a:lstStyle/>
          <a:p>
            <a:pPr algn="ctr"/>
            <a:r>
              <a:rPr kumimoji="1" lang="ja-JP" altLang="en-US" sz="2000">
                <a:solidFill>
                  <a:srgbClr val="C00000"/>
                </a:solidFill>
              </a:rPr>
              <a:t>最良優先探索、</a:t>
            </a:r>
            <a:r>
              <a:rPr kumimoji="1" lang="en-US" altLang="ja-JP" sz="2000" dirty="0">
                <a:solidFill>
                  <a:srgbClr val="C00000"/>
                </a:solidFill>
              </a:rPr>
              <a:t>MCTS</a:t>
            </a:r>
            <a:r>
              <a:rPr kumimoji="1" lang="ja-JP" altLang="en-US" sz="2000">
                <a:solidFill>
                  <a:srgbClr val="C00000"/>
                </a:solidFill>
              </a:rPr>
              <a:t>が既存の探索手法より早くに良い特徴を発見</a:t>
            </a:r>
          </a:p>
        </p:txBody>
      </p:sp>
      <p:sp>
        <p:nvSpPr>
          <p:cNvPr id="11" name="テキスト ボックス 10">
            <a:extLst>
              <a:ext uri="{FF2B5EF4-FFF2-40B4-BE49-F238E27FC236}">
                <a16:creationId xmlns:a16="http://schemas.microsoft.com/office/drawing/2014/main" id="{4B1CE206-1930-A14F-943F-7AD662EB0D40}"/>
              </a:ext>
            </a:extLst>
          </p:cNvPr>
          <p:cNvSpPr txBox="1"/>
          <p:nvPr/>
        </p:nvSpPr>
        <p:spPr>
          <a:xfrm>
            <a:off x="457200" y="1589089"/>
            <a:ext cx="2954655" cy="461665"/>
          </a:xfrm>
          <a:prstGeom prst="rect">
            <a:avLst/>
          </a:prstGeom>
          <a:noFill/>
        </p:spPr>
        <p:txBody>
          <a:bodyPr wrap="none" rtlCol="0">
            <a:spAutoFit/>
          </a:bodyPr>
          <a:lstStyle/>
          <a:p>
            <a:r>
              <a:rPr kumimoji="1" lang="ja-JP" altLang="en-US" sz="2400">
                <a:latin typeface="+mn-ea"/>
              </a:rPr>
              <a:t>・暫定解更新の比較</a:t>
            </a:r>
          </a:p>
        </p:txBody>
      </p:sp>
    </p:spTree>
    <p:extLst>
      <p:ext uri="{BB962C8B-B14F-4D97-AF65-F5344CB8AC3E}">
        <p14:creationId xmlns:p14="http://schemas.microsoft.com/office/powerpoint/2010/main" val="305516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C23CF4-C42B-CB47-A341-664B2A98507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EA75796E-8A46-9447-A697-0B8CBB50E1CC}"/>
              </a:ext>
            </a:extLst>
          </p:cNvPr>
          <p:cNvSpPr>
            <a:spLocks noGrp="1"/>
          </p:cNvSpPr>
          <p:nvPr>
            <p:ph idx="1"/>
          </p:nvPr>
        </p:nvSpPr>
        <p:spPr>
          <a:xfrm>
            <a:off x="628650" y="1690688"/>
            <a:ext cx="7886700" cy="5167311"/>
          </a:xfrm>
        </p:spPr>
        <p:txBody>
          <a:bodyPr>
            <a:normAutofit/>
          </a:bodyPr>
          <a:lstStyle/>
          <a:p>
            <a:pPr marL="0" indent="0">
              <a:buNone/>
            </a:pPr>
            <a:r>
              <a:rPr kumimoji="1" lang="ja-JP" altLang="en-US" u="sng"/>
              <a:t>問題設定</a:t>
            </a:r>
            <a:endParaRPr kumimoji="1" lang="en-US" altLang="ja-JP" u="sng" dirty="0"/>
          </a:p>
          <a:p>
            <a:pPr marL="0" indent="0">
              <a:buNone/>
            </a:pPr>
            <a:r>
              <a:rPr kumimoji="1" lang="ja-JP" altLang="en-US"/>
              <a:t>　部分グラフ指示子を特徴量としたグラフ分類回帰</a:t>
            </a:r>
            <a:endParaRPr kumimoji="1" lang="en-US" altLang="ja-JP" dirty="0"/>
          </a:p>
          <a:p>
            <a:pPr marL="0" indent="0">
              <a:buNone/>
            </a:pPr>
            <a:endParaRPr lang="en-US" altLang="ja-JP" dirty="0"/>
          </a:p>
          <a:p>
            <a:pPr marL="0" indent="0">
              <a:buNone/>
            </a:pPr>
            <a:r>
              <a:rPr kumimoji="1" lang="ja-JP" altLang="en-US" u="sng"/>
              <a:t>内容・目的</a:t>
            </a:r>
            <a:endParaRPr kumimoji="1" lang="en-US" altLang="ja-JP" u="sng" dirty="0"/>
          </a:p>
          <a:p>
            <a:pPr marL="0" indent="0">
              <a:buNone/>
            </a:pPr>
            <a:r>
              <a:rPr lang="ja-JP" altLang="en-US"/>
              <a:t>　既存の学習アルゴリズムの特徴探索において</a:t>
            </a:r>
            <a:endParaRPr lang="en-US" altLang="ja-JP" dirty="0"/>
          </a:p>
          <a:p>
            <a:pPr marL="0" indent="0">
              <a:buNone/>
            </a:pPr>
            <a:r>
              <a:rPr kumimoji="1" lang="ja-JP" altLang="en-US"/>
              <a:t>　学習モデル基準の分類・回帰評価値を探索方針に</a:t>
            </a:r>
            <a:endParaRPr kumimoji="1" lang="en-US" altLang="ja-JP" dirty="0"/>
          </a:p>
          <a:p>
            <a:pPr marL="0" indent="0">
              <a:buNone/>
            </a:pPr>
            <a:r>
              <a:rPr lang="ja-JP" altLang="en-US"/>
              <a:t>　組み込んだ２種類の探索手法を提案することで</a:t>
            </a:r>
            <a:endParaRPr lang="en-US" altLang="ja-JP" dirty="0"/>
          </a:p>
          <a:p>
            <a:pPr marL="0" indent="0">
              <a:buNone/>
            </a:pPr>
            <a:r>
              <a:rPr kumimoji="1" lang="ja-JP" altLang="en-US"/>
              <a:t>　特徴探索に要するコストの削減を図る</a:t>
            </a:r>
            <a:endParaRPr kumimoji="1" lang="en-US" altLang="ja-JP" dirty="0"/>
          </a:p>
          <a:p>
            <a:pPr marL="0" indent="0">
              <a:buNone/>
            </a:pPr>
            <a:endParaRPr kumimoji="1" lang="en-US" altLang="ja-JP" dirty="0"/>
          </a:p>
          <a:p>
            <a:pPr marL="0" indent="0">
              <a:buNone/>
            </a:pPr>
            <a:r>
              <a:rPr lang="ja-JP" altLang="en-US"/>
              <a:t>　</a:t>
            </a:r>
            <a:endParaRPr kumimoji="1" lang="ja-JP" altLang="en-US"/>
          </a:p>
        </p:txBody>
      </p:sp>
      <p:sp>
        <p:nvSpPr>
          <p:cNvPr id="4" name="スライド番号プレースホルダー 3">
            <a:extLst>
              <a:ext uri="{FF2B5EF4-FFF2-40B4-BE49-F238E27FC236}">
                <a16:creationId xmlns:a16="http://schemas.microsoft.com/office/drawing/2014/main" id="{C64B1CD7-B593-F749-937F-79584CE46B1A}"/>
              </a:ext>
            </a:extLst>
          </p:cNvPr>
          <p:cNvSpPr>
            <a:spLocks noGrp="1"/>
          </p:cNvSpPr>
          <p:nvPr>
            <p:ph type="sldNum" sz="quarter" idx="12"/>
          </p:nvPr>
        </p:nvSpPr>
        <p:spPr/>
        <p:txBody>
          <a:bodyPr/>
          <a:lstStyle/>
          <a:p>
            <a:fld id="{0B0F6EF2-8B45-3E48-94A8-22A14BE77981}" type="slidenum">
              <a:rPr kumimoji="1" lang="ja-JP" altLang="en-US" smtClean="0"/>
              <a:t>1</a:t>
            </a:fld>
            <a:endParaRPr kumimoji="1" lang="ja-JP" altLang="en-US"/>
          </a:p>
        </p:txBody>
      </p:sp>
    </p:spTree>
    <p:extLst>
      <p:ext uri="{BB962C8B-B14F-4D97-AF65-F5344CB8AC3E}">
        <p14:creationId xmlns:p14="http://schemas.microsoft.com/office/powerpoint/2010/main" val="212751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p>
        </p:txBody>
      </p:sp>
      <p:sp>
        <p:nvSpPr>
          <p:cNvPr id="3" name="コンテンツ プレースホルダー 2">
            <a:extLst>
              <a:ext uri="{FF2B5EF4-FFF2-40B4-BE49-F238E27FC236}">
                <a16:creationId xmlns:a16="http://schemas.microsoft.com/office/drawing/2014/main" id="{822A557F-36BB-EC41-9034-A395E9984D0A}"/>
              </a:ext>
            </a:extLst>
          </p:cNvPr>
          <p:cNvSpPr>
            <a:spLocks noGrp="1"/>
          </p:cNvSpPr>
          <p:nvPr>
            <p:ph idx="1"/>
          </p:nvPr>
        </p:nvSpPr>
        <p:spPr>
          <a:xfrm>
            <a:off x="628650" y="1690688"/>
            <a:ext cx="7886700" cy="6157911"/>
          </a:xfrm>
        </p:spPr>
        <p:txBody>
          <a:bodyPr>
            <a:normAutofit/>
          </a:bodyPr>
          <a:lstStyle/>
          <a:p>
            <a:pPr marL="0" indent="0">
              <a:buNone/>
            </a:pPr>
            <a:r>
              <a:rPr kumimoji="1" lang="ja-JP" altLang="en-US"/>
              <a:t>実データセットに対して</a:t>
            </a:r>
            <a:r>
              <a:rPr kumimoji="1" lang="ja-JP" altLang="en-US">
                <a:solidFill>
                  <a:srgbClr val="C00000"/>
                </a:solidFill>
              </a:rPr>
              <a:t>コスト制約を設けた</a:t>
            </a:r>
            <a:r>
              <a:rPr kumimoji="1" lang="ja-JP" altLang="en-US"/>
              <a:t>上で</a:t>
            </a:r>
            <a:endParaRPr kumimoji="1" lang="en-US" altLang="ja-JP" dirty="0"/>
          </a:p>
          <a:p>
            <a:pPr marL="0" indent="0">
              <a:buNone/>
            </a:pPr>
            <a:r>
              <a:rPr lang="ja-JP" altLang="en-US">
                <a:solidFill>
                  <a:srgbClr val="C00000"/>
                </a:solidFill>
              </a:rPr>
              <a:t>アンサンブルモデルの学習</a:t>
            </a:r>
            <a:r>
              <a:rPr lang="ja-JP" altLang="en-US"/>
              <a:t>を行う</a:t>
            </a:r>
            <a:endParaRPr lang="en-US" altLang="ja-JP" dirty="0"/>
          </a:p>
          <a:p>
            <a:pPr marL="0" indent="0">
              <a:buNone/>
            </a:pPr>
            <a:endParaRPr kumimoji="1" lang="en-US" altLang="ja-JP" sz="1050" dirty="0"/>
          </a:p>
          <a:p>
            <a:pPr marL="0" indent="0">
              <a:buNone/>
            </a:pPr>
            <a:r>
              <a:rPr lang="ja-JP" altLang="en-US" sz="1800" u="sng"/>
              <a:t>学習パラメータ</a:t>
            </a:r>
            <a:endParaRPr lang="en-US" altLang="ja-JP" sz="1800" u="sng" dirty="0"/>
          </a:p>
          <a:p>
            <a:r>
              <a:rPr kumimoji="1" lang="ja-JP" altLang="en-US" sz="1800"/>
              <a:t>木の本数：</a:t>
            </a:r>
            <a:r>
              <a:rPr kumimoji="1" lang="en-US" altLang="ja-JP" sz="1800" dirty="0"/>
              <a:t>100</a:t>
            </a:r>
          </a:p>
          <a:p>
            <a:r>
              <a:rPr lang="ja-JP" altLang="en-US" sz="1800"/>
              <a:t>木の深さ：１</a:t>
            </a:r>
            <a:endParaRPr lang="en-US" altLang="ja-JP" sz="1800" dirty="0"/>
          </a:p>
          <a:p>
            <a:r>
              <a:rPr kumimoji="1" lang="ja-JP" altLang="en-US" sz="1800"/>
              <a:t>ステップ幅：１</a:t>
            </a:r>
            <a:endParaRPr kumimoji="1" lang="en-US" altLang="ja-JP" sz="1800" dirty="0"/>
          </a:p>
          <a:p>
            <a:endParaRPr lang="en-US" altLang="ja-JP" sz="1050" dirty="0"/>
          </a:p>
          <a:p>
            <a:pPr marL="0" indent="0">
              <a:buNone/>
            </a:pPr>
            <a:r>
              <a:rPr kumimoji="1" lang="ja-JP" altLang="en-US" sz="1800" u="sng"/>
              <a:t>コスト制約</a:t>
            </a:r>
            <a:r>
              <a:rPr kumimoji="1" lang="en-US" altLang="ja-JP" sz="1800" u="sng" dirty="0"/>
              <a:t>(</a:t>
            </a:r>
            <a:r>
              <a:rPr kumimoji="1" lang="ja-JP" altLang="en-US" sz="1800" u="sng"/>
              <a:t>一回の特徴探索にかけるノード数</a:t>
            </a:r>
            <a:r>
              <a:rPr kumimoji="1" lang="en-US" altLang="ja-JP" sz="1800" u="sng" dirty="0"/>
              <a:t>)</a:t>
            </a:r>
          </a:p>
          <a:p>
            <a:r>
              <a:rPr kumimoji="1" lang="en-US" altLang="ja-JP" sz="1800" dirty="0"/>
              <a:t>CPDB</a:t>
            </a:r>
            <a:r>
              <a:rPr kumimoji="1" lang="ja-JP" altLang="en-US" sz="1800"/>
              <a:t>：</a:t>
            </a:r>
            <a:r>
              <a:rPr kumimoji="1" lang="en-US" altLang="ja-JP" sz="1800" dirty="0"/>
              <a:t> </a:t>
            </a:r>
            <a:r>
              <a:rPr lang="ja-JP" altLang="en-US" sz="1800"/>
              <a:t>（</a:t>
            </a:r>
            <a:r>
              <a:rPr lang="en-US" altLang="ja-JP" sz="1800" dirty="0"/>
              <a:t>1000, 2000, 3000, 4000, 5000</a:t>
            </a:r>
            <a:r>
              <a:rPr lang="ja-JP" altLang="en-US" sz="1800"/>
              <a:t>）</a:t>
            </a:r>
            <a:endParaRPr kumimoji="1" lang="en-US" altLang="ja-JP" sz="1800" dirty="0"/>
          </a:p>
          <a:p>
            <a:r>
              <a:rPr lang="en-US" altLang="ja-JP" sz="1800" dirty="0"/>
              <a:t>Mutag</a:t>
            </a:r>
            <a:r>
              <a:rPr lang="ja-JP" altLang="en-US" sz="1800"/>
              <a:t>：</a:t>
            </a:r>
            <a:r>
              <a:rPr lang="en-US" altLang="ja-JP" sz="1800" dirty="0"/>
              <a:t> </a:t>
            </a:r>
            <a:r>
              <a:rPr lang="ja-JP" altLang="en-US" sz="1800"/>
              <a:t>（</a:t>
            </a:r>
            <a:r>
              <a:rPr lang="en-US" altLang="ja-JP" sz="1800" dirty="0"/>
              <a:t>100, 200, 300, 400, 500</a:t>
            </a:r>
            <a:r>
              <a:rPr lang="ja-JP" altLang="en-US" sz="1800"/>
              <a:t>）</a:t>
            </a:r>
            <a:endParaRPr lang="en-US" altLang="ja-JP" sz="1800" dirty="0"/>
          </a:p>
          <a:p>
            <a:r>
              <a:rPr kumimoji="1" lang="en-US" altLang="ja-JP" sz="1800" dirty="0"/>
              <a:t>AIDS</a:t>
            </a:r>
            <a:r>
              <a:rPr kumimoji="1" lang="ja-JP" altLang="en-US" sz="1800"/>
              <a:t>：</a:t>
            </a:r>
            <a:r>
              <a:rPr kumimoji="1" lang="en-US" altLang="ja-JP" sz="1800" dirty="0"/>
              <a:t> </a:t>
            </a:r>
            <a:r>
              <a:rPr kumimoji="1" lang="ja-JP" altLang="en-US" sz="1800"/>
              <a:t>（</a:t>
            </a:r>
            <a:r>
              <a:rPr kumimoji="1" lang="en-US" altLang="ja-JP" sz="1800" dirty="0"/>
              <a:t>1000, 2000, 3000, 4000, 5000</a:t>
            </a:r>
            <a:r>
              <a:rPr kumimoji="1" lang="ja-JP" altLang="en-US" sz="1800"/>
              <a:t>）</a:t>
            </a:r>
            <a:endParaRPr kumimoji="1" lang="en-US" altLang="ja-JP" sz="1800" dirty="0"/>
          </a:p>
          <a:p>
            <a:r>
              <a:rPr lang="en-US" altLang="ja-JP" sz="1800" dirty="0"/>
              <a:t>CAS</a:t>
            </a:r>
            <a:r>
              <a:rPr lang="ja-JP" altLang="en-US" sz="1800"/>
              <a:t>：</a:t>
            </a:r>
            <a:r>
              <a:rPr lang="en-US" altLang="ja-JP" sz="1800" dirty="0"/>
              <a:t> </a:t>
            </a:r>
            <a:r>
              <a:rPr lang="ja-JP" altLang="en-US" sz="1800"/>
              <a:t>（</a:t>
            </a:r>
            <a:r>
              <a:rPr lang="en-US" altLang="ja-JP" sz="1800" dirty="0"/>
              <a:t>5000, 10000, 15000, 20000, 25000</a:t>
            </a:r>
            <a:r>
              <a:rPr lang="ja-JP" altLang="en-US" sz="1800"/>
              <a:t>）</a:t>
            </a:r>
            <a:endParaRPr kumimoji="1" lang="en-US" altLang="ja-JP" sz="1800" dirty="0"/>
          </a:p>
          <a:p>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19</a:t>
            </a:fld>
            <a:endParaRPr kumimoji="1" lang="ja-JP" altLang="en-US"/>
          </a:p>
        </p:txBody>
      </p:sp>
    </p:spTree>
    <p:extLst>
      <p:ext uri="{BB962C8B-B14F-4D97-AF65-F5344CB8AC3E}">
        <p14:creationId xmlns:p14="http://schemas.microsoft.com/office/powerpoint/2010/main" val="1367685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a:t>(CPDB)</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20</a:t>
            </a:fld>
            <a:endParaRPr kumimoji="1" lang="ja-JP" altLang="en-US"/>
          </a:p>
        </p:txBody>
      </p:sp>
      <p:pic>
        <p:nvPicPr>
          <p:cNvPr id="5" name="図 4">
            <a:extLst>
              <a:ext uri="{FF2B5EF4-FFF2-40B4-BE49-F238E27FC236}">
                <a16:creationId xmlns:a16="http://schemas.microsoft.com/office/drawing/2014/main" id="{36011BE4-B676-4D4C-9A2E-0203173AE2FD}"/>
              </a:ext>
            </a:extLst>
          </p:cNvPr>
          <p:cNvPicPr>
            <a:picLocks noChangeAspect="1"/>
          </p:cNvPicPr>
          <p:nvPr/>
        </p:nvPicPr>
        <p:blipFill>
          <a:blip r:embed="rId2"/>
          <a:stretch>
            <a:fillRect/>
          </a:stretch>
        </p:blipFill>
        <p:spPr>
          <a:xfrm>
            <a:off x="101605" y="2270125"/>
            <a:ext cx="4837565" cy="3236400"/>
          </a:xfrm>
          <a:prstGeom prst="rect">
            <a:avLst/>
          </a:prstGeom>
        </p:spPr>
      </p:pic>
      <p:pic>
        <p:nvPicPr>
          <p:cNvPr id="6" name="図 5">
            <a:extLst>
              <a:ext uri="{FF2B5EF4-FFF2-40B4-BE49-F238E27FC236}">
                <a16:creationId xmlns:a16="http://schemas.microsoft.com/office/drawing/2014/main" id="{71084F01-AF3A-E348-AC5B-4E16415C40C9}"/>
              </a:ext>
            </a:extLst>
          </p:cNvPr>
          <p:cNvPicPr>
            <a:picLocks noChangeAspect="1"/>
          </p:cNvPicPr>
          <p:nvPr/>
        </p:nvPicPr>
        <p:blipFill>
          <a:blip r:embed="rId3"/>
          <a:stretch>
            <a:fillRect/>
          </a:stretch>
        </p:blipFill>
        <p:spPr>
          <a:xfrm>
            <a:off x="4000704" y="2270125"/>
            <a:ext cx="5117692" cy="3236400"/>
          </a:xfrm>
          <a:prstGeom prst="rect">
            <a:avLst/>
          </a:prstGeom>
        </p:spPr>
      </p:pic>
      <p:sp>
        <p:nvSpPr>
          <p:cNvPr id="7" name="テキスト ボックス 6">
            <a:extLst>
              <a:ext uri="{FF2B5EF4-FFF2-40B4-BE49-F238E27FC236}">
                <a16:creationId xmlns:a16="http://schemas.microsoft.com/office/drawing/2014/main" id="{91BEFD58-499B-A149-9EB7-9C7270146195}"/>
              </a:ext>
            </a:extLst>
          </p:cNvPr>
          <p:cNvSpPr txBox="1"/>
          <p:nvPr/>
        </p:nvSpPr>
        <p:spPr>
          <a:xfrm>
            <a:off x="457200" y="1690689"/>
            <a:ext cx="3337773" cy="461665"/>
          </a:xfrm>
          <a:prstGeom prst="rect">
            <a:avLst/>
          </a:prstGeom>
          <a:noFill/>
        </p:spPr>
        <p:txBody>
          <a:bodyPr wrap="none" rtlCol="0">
            <a:spAutoFit/>
          </a:bodyPr>
          <a:lstStyle/>
          <a:p>
            <a:r>
              <a:rPr kumimoji="1" lang="ja-JP" altLang="en-US" sz="2400">
                <a:latin typeface="+mn-ea"/>
              </a:rPr>
              <a:t>・</a:t>
            </a:r>
            <a:r>
              <a:rPr kumimoji="1" lang="en-US" altLang="ja-JP" sz="2400" dirty="0">
                <a:latin typeface="+mn-ea"/>
              </a:rPr>
              <a:t>Training Loss</a:t>
            </a:r>
            <a:r>
              <a:rPr kumimoji="1" lang="ja-JP" altLang="en-US" sz="2400">
                <a:latin typeface="+mn-ea"/>
              </a:rPr>
              <a:t>の比較</a:t>
            </a:r>
          </a:p>
        </p:txBody>
      </p:sp>
      <p:sp>
        <p:nvSpPr>
          <p:cNvPr id="8" name="テキスト ボックス 7">
            <a:extLst>
              <a:ext uri="{FF2B5EF4-FFF2-40B4-BE49-F238E27FC236}">
                <a16:creationId xmlns:a16="http://schemas.microsoft.com/office/drawing/2014/main" id="{B16E50ED-66EB-1C49-8F24-88343369BEDA}"/>
              </a:ext>
            </a:extLst>
          </p:cNvPr>
          <p:cNvSpPr txBox="1"/>
          <p:nvPr/>
        </p:nvSpPr>
        <p:spPr>
          <a:xfrm>
            <a:off x="2512782" y="5788534"/>
            <a:ext cx="4118435" cy="400110"/>
          </a:xfrm>
          <a:prstGeom prst="rect">
            <a:avLst/>
          </a:prstGeom>
          <a:noFill/>
        </p:spPr>
        <p:txBody>
          <a:bodyPr wrap="none" rtlCol="0">
            <a:spAutoFit/>
          </a:bodyPr>
          <a:lstStyle/>
          <a:p>
            <a:r>
              <a:rPr kumimoji="1" lang="en-US" altLang="ja-JP" sz="2000" dirty="0">
                <a:solidFill>
                  <a:srgbClr val="C00000"/>
                </a:solidFill>
              </a:rPr>
              <a:t>MCTS</a:t>
            </a:r>
            <a:r>
              <a:rPr kumimoji="1" lang="ja-JP" altLang="en-US" sz="2000">
                <a:solidFill>
                  <a:srgbClr val="C00000"/>
                </a:solidFill>
              </a:rPr>
              <a:t>の探索がコスト効率的に最良</a:t>
            </a:r>
          </a:p>
        </p:txBody>
      </p:sp>
    </p:spTree>
    <p:extLst>
      <p:ext uri="{BB962C8B-B14F-4D97-AF65-F5344CB8AC3E}">
        <p14:creationId xmlns:p14="http://schemas.microsoft.com/office/powerpoint/2010/main" val="2862065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a:t>(CPDB)</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21</a:t>
            </a:fld>
            <a:endParaRPr kumimoji="1" lang="ja-JP" altLang="en-US"/>
          </a:p>
        </p:txBody>
      </p:sp>
      <p:sp>
        <p:nvSpPr>
          <p:cNvPr id="7" name="テキスト ボックス 6">
            <a:extLst>
              <a:ext uri="{FF2B5EF4-FFF2-40B4-BE49-F238E27FC236}">
                <a16:creationId xmlns:a16="http://schemas.microsoft.com/office/drawing/2014/main" id="{91BEFD58-499B-A149-9EB7-9C7270146195}"/>
              </a:ext>
            </a:extLst>
          </p:cNvPr>
          <p:cNvSpPr txBox="1"/>
          <p:nvPr/>
        </p:nvSpPr>
        <p:spPr>
          <a:xfrm>
            <a:off x="457200" y="1690689"/>
            <a:ext cx="2036135" cy="461665"/>
          </a:xfrm>
          <a:prstGeom prst="rect">
            <a:avLst/>
          </a:prstGeom>
          <a:noFill/>
        </p:spPr>
        <p:txBody>
          <a:bodyPr wrap="none" rtlCol="0">
            <a:spAutoFit/>
          </a:bodyPr>
          <a:lstStyle/>
          <a:p>
            <a:r>
              <a:rPr kumimoji="1" lang="ja-JP" altLang="en-US" sz="2400">
                <a:latin typeface="+mn-ea"/>
              </a:rPr>
              <a:t>・</a:t>
            </a:r>
            <a:r>
              <a:rPr kumimoji="1" lang="en-US" altLang="ja-JP" sz="2400" dirty="0">
                <a:latin typeface="+mn-ea"/>
              </a:rPr>
              <a:t>ACC</a:t>
            </a:r>
            <a:r>
              <a:rPr kumimoji="1" lang="ja-JP" altLang="en-US" sz="2400">
                <a:latin typeface="+mn-ea"/>
              </a:rPr>
              <a:t>の比較</a:t>
            </a:r>
          </a:p>
        </p:txBody>
      </p:sp>
      <p:pic>
        <p:nvPicPr>
          <p:cNvPr id="3" name="図 2">
            <a:extLst>
              <a:ext uri="{FF2B5EF4-FFF2-40B4-BE49-F238E27FC236}">
                <a16:creationId xmlns:a16="http://schemas.microsoft.com/office/drawing/2014/main" id="{2FFBAC51-09C8-CC49-B0D6-43BEED37614D}"/>
              </a:ext>
            </a:extLst>
          </p:cNvPr>
          <p:cNvPicPr>
            <a:picLocks noChangeAspect="1"/>
          </p:cNvPicPr>
          <p:nvPr/>
        </p:nvPicPr>
        <p:blipFill>
          <a:blip r:embed="rId2"/>
          <a:stretch>
            <a:fillRect/>
          </a:stretch>
        </p:blipFill>
        <p:spPr>
          <a:xfrm>
            <a:off x="0" y="2270125"/>
            <a:ext cx="4878650" cy="3236400"/>
          </a:xfrm>
          <a:prstGeom prst="rect">
            <a:avLst/>
          </a:prstGeom>
        </p:spPr>
      </p:pic>
      <p:pic>
        <p:nvPicPr>
          <p:cNvPr id="8" name="図 7">
            <a:extLst>
              <a:ext uri="{FF2B5EF4-FFF2-40B4-BE49-F238E27FC236}">
                <a16:creationId xmlns:a16="http://schemas.microsoft.com/office/drawing/2014/main" id="{7FE0F9D7-C825-0C4E-BF02-5C744DCB8A23}"/>
              </a:ext>
            </a:extLst>
          </p:cNvPr>
          <p:cNvPicPr>
            <a:picLocks noChangeAspect="1"/>
          </p:cNvPicPr>
          <p:nvPr/>
        </p:nvPicPr>
        <p:blipFill>
          <a:blip r:embed="rId3"/>
          <a:stretch>
            <a:fillRect/>
          </a:stretch>
        </p:blipFill>
        <p:spPr>
          <a:xfrm>
            <a:off x="3954906" y="2270125"/>
            <a:ext cx="5163694" cy="3236400"/>
          </a:xfrm>
          <a:prstGeom prst="rect">
            <a:avLst/>
          </a:prstGeom>
        </p:spPr>
      </p:pic>
      <p:sp>
        <p:nvSpPr>
          <p:cNvPr id="9" name="テキスト ボックス 8">
            <a:extLst>
              <a:ext uri="{FF2B5EF4-FFF2-40B4-BE49-F238E27FC236}">
                <a16:creationId xmlns:a16="http://schemas.microsoft.com/office/drawing/2014/main" id="{54B77ED9-75BD-F44B-85E4-485F6189F028}"/>
              </a:ext>
            </a:extLst>
          </p:cNvPr>
          <p:cNvSpPr txBox="1"/>
          <p:nvPr/>
        </p:nvSpPr>
        <p:spPr>
          <a:xfrm>
            <a:off x="2944118" y="5651214"/>
            <a:ext cx="3255763" cy="400110"/>
          </a:xfrm>
          <a:prstGeom prst="rect">
            <a:avLst/>
          </a:prstGeom>
          <a:noFill/>
        </p:spPr>
        <p:txBody>
          <a:bodyPr wrap="none" rtlCol="0">
            <a:spAutoFit/>
          </a:bodyPr>
          <a:lstStyle/>
          <a:p>
            <a:r>
              <a:rPr kumimoji="1" lang="en-US" altLang="ja-JP" sz="2000" dirty="0">
                <a:solidFill>
                  <a:srgbClr val="C00000"/>
                </a:solidFill>
              </a:rPr>
              <a:t>ACC</a:t>
            </a:r>
            <a:r>
              <a:rPr kumimoji="1" lang="ja-JP" altLang="en-US" sz="2000">
                <a:solidFill>
                  <a:srgbClr val="C00000"/>
                </a:solidFill>
              </a:rPr>
              <a:t>に関しても</a:t>
            </a:r>
            <a:r>
              <a:rPr kumimoji="1" lang="en-US" altLang="ja-JP" sz="2000" dirty="0">
                <a:solidFill>
                  <a:srgbClr val="C00000"/>
                </a:solidFill>
              </a:rPr>
              <a:t>MCTS</a:t>
            </a:r>
            <a:r>
              <a:rPr kumimoji="1" lang="ja-JP" altLang="en-US" sz="2000">
                <a:solidFill>
                  <a:srgbClr val="C00000"/>
                </a:solidFill>
              </a:rPr>
              <a:t>が最良</a:t>
            </a:r>
            <a:endParaRPr kumimoji="1" lang="en-US" altLang="ja-JP" sz="2000" dirty="0">
              <a:solidFill>
                <a:srgbClr val="C00000"/>
              </a:solidFill>
            </a:endParaRPr>
          </a:p>
        </p:txBody>
      </p:sp>
      <p:sp>
        <p:nvSpPr>
          <p:cNvPr id="11" name="テキスト ボックス 10">
            <a:extLst>
              <a:ext uri="{FF2B5EF4-FFF2-40B4-BE49-F238E27FC236}">
                <a16:creationId xmlns:a16="http://schemas.microsoft.com/office/drawing/2014/main" id="{9321EA47-39C2-4E47-8469-156A8BF01068}"/>
              </a:ext>
            </a:extLst>
          </p:cNvPr>
          <p:cNvSpPr txBox="1"/>
          <p:nvPr/>
        </p:nvSpPr>
        <p:spPr>
          <a:xfrm>
            <a:off x="972280" y="6033185"/>
            <a:ext cx="3427541" cy="646331"/>
          </a:xfrm>
          <a:prstGeom prst="rect">
            <a:avLst/>
          </a:prstGeom>
          <a:noFill/>
        </p:spPr>
        <p:txBody>
          <a:bodyPr wrap="none" rtlCol="0">
            <a:spAutoFit/>
          </a:bodyPr>
          <a:lstStyle/>
          <a:p>
            <a:r>
              <a:rPr kumimoji="1" lang="ja-JP" altLang="en-US"/>
              <a:t>厳密探索のノード数：</a:t>
            </a:r>
            <a:r>
              <a:rPr kumimoji="1" lang="en-US" altLang="ja-JP" dirty="0"/>
              <a:t>7,155,160</a:t>
            </a:r>
          </a:p>
          <a:p>
            <a:r>
              <a:rPr kumimoji="1" lang="en-US" altLang="ja-JP" dirty="0"/>
              <a:t>                      </a:t>
            </a:r>
            <a:r>
              <a:rPr kumimoji="1" lang="ja-JP" altLang="en-US"/>
              <a:t>実行時間：</a:t>
            </a:r>
            <a:r>
              <a:rPr kumimoji="1" lang="en-US" altLang="ja-JP" dirty="0"/>
              <a:t>821.2</a:t>
            </a:r>
            <a:endParaRPr kumimoji="1" lang="ja-JP" altLang="en-US"/>
          </a:p>
        </p:txBody>
      </p:sp>
      <p:sp>
        <p:nvSpPr>
          <p:cNvPr id="12" name="下矢印 11">
            <a:extLst>
              <a:ext uri="{FF2B5EF4-FFF2-40B4-BE49-F238E27FC236}">
                <a16:creationId xmlns:a16="http://schemas.microsoft.com/office/drawing/2014/main" id="{261AB9C6-873C-484F-986A-B9F278345BA3}"/>
              </a:ext>
            </a:extLst>
          </p:cNvPr>
          <p:cNvSpPr/>
          <p:nvPr/>
        </p:nvSpPr>
        <p:spPr>
          <a:xfrm rot="16200000">
            <a:off x="4522603" y="6163086"/>
            <a:ext cx="342900" cy="408755"/>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3010A329-8C2E-2B49-9E7B-20A8CBC90F3B}"/>
              </a:ext>
            </a:extLst>
          </p:cNvPr>
          <p:cNvSpPr txBox="1"/>
          <p:nvPr/>
        </p:nvSpPr>
        <p:spPr>
          <a:xfrm>
            <a:off x="5089885" y="6181726"/>
            <a:ext cx="2526654" cy="400110"/>
          </a:xfrm>
          <a:prstGeom prst="rect">
            <a:avLst/>
          </a:prstGeom>
          <a:noFill/>
        </p:spPr>
        <p:txBody>
          <a:bodyPr wrap="none" rtlCol="0">
            <a:spAutoFit/>
          </a:bodyPr>
          <a:lstStyle/>
          <a:p>
            <a:r>
              <a:rPr kumimoji="1" lang="ja-JP" altLang="en-US" sz="2000">
                <a:solidFill>
                  <a:srgbClr val="C00000"/>
                </a:solidFill>
              </a:rPr>
              <a:t>約</a:t>
            </a:r>
            <a:r>
              <a:rPr kumimoji="1" lang="en-US" altLang="ja-JP" sz="2000" dirty="0">
                <a:solidFill>
                  <a:srgbClr val="C00000"/>
                </a:solidFill>
              </a:rPr>
              <a:t>1/10 </a:t>
            </a:r>
            <a:r>
              <a:rPr kumimoji="1" lang="ja-JP" altLang="en-US" sz="2000">
                <a:solidFill>
                  <a:srgbClr val="C00000"/>
                </a:solidFill>
              </a:rPr>
              <a:t>にコスト削減</a:t>
            </a:r>
            <a:endParaRPr kumimoji="1" lang="en-US" altLang="ja-JP" sz="2000" dirty="0">
              <a:solidFill>
                <a:srgbClr val="C00000"/>
              </a:solidFill>
            </a:endParaRPr>
          </a:p>
        </p:txBody>
      </p:sp>
    </p:spTree>
    <p:extLst>
      <p:ext uri="{BB962C8B-B14F-4D97-AF65-F5344CB8AC3E}">
        <p14:creationId xmlns:p14="http://schemas.microsoft.com/office/powerpoint/2010/main" val="77581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dirty="0"/>
              <a:t>(CAS)</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22</a:t>
            </a:fld>
            <a:endParaRPr kumimoji="1" lang="ja-JP" altLang="en-US"/>
          </a:p>
        </p:txBody>
      </p:sp>
      <p:sp>
        <p:nvSpPr>
          <p:cNvPr id="7" name="テキスト ボックス 6">
            <a:extLst>
              <a:ext uri="{FF2B5EF4-FFF2-40B4-BE49-F238E27FC236}">
                <a16:creationId xmlns:a16="http://schemas.microsoft.com/office/drawing/2014/main" id="{91BEFD58-499B-A149-9EB7-9C7270146195}"/>
              </a:ext>
            </a:extLst>
          </p:cNvPr>
          <p:cNvSpPr txBox="1"/>
          <p:nvPr/>
        </p:nvSpPr>
        <p:spPr>
          <a:xfrm>
            <a:off x="457200" y="1690689"/>
            <a:ext cx="3337773" cy="461665"/>
          </a:xfrm>
          <a:prstGeom prst="rect">
            <a:avLst/>
          </a:prstGeom>
          <a:noFill/>
        </p:spPr>
        <p:txBody>
          <a:bodyPr wrap="none" rtlCol="0">
            <a:spAutoFit/>
          </a:bodyPr>
          <a:lstStyle/>
          <a:p>
            <a:r>
              <a:rPr kumimoji="1" lang="ja-JP" altLang="en-US" sz="2400">
                <a:latin typeface="+mn-ea"/>
              </a:rPr>
              <a:t>・</a:t>
            </a:r>
            <a:r>
              <a:rPr kumimoji="1" lang="en-US" altLang="ja-JP" sz="2400" dirty="0">
                <a:latin typeface="+mn-ea"/>
              </a:rPr>
              <a:t>Training Loss</a:t>
            </a:r>
            <a:r>
              <a:rPr kumimoji="1" lang="ja-JP" altLang="en-US" sz="2400">
                <a:latin typeface="+mn-ea"/>
              </a:rPr>
              <a:t>の比較</a:t>
            </a:r>
          </a:p>
        </p:txBody>
      </p:sp>
      <p:pic>
        <p:nvPicPr>
          <p:cNvPr id="3" name="図 2">
            <a:extLst>
              <a:ext uri="{FF2B5EF4-FFF2-40B4-BE49-F238E27FC236}">
                <a16:creationId xmlns:a16="http://schemas.microsoft.com/office/drawing/2014/main" id="{3366F67B-5C7D-434C-9B7C-49B545326CDF}"/>
              </a:ext>
            </a:extLst>
          </p:cNvPr>
          <p:cNvPicPr>
            <a:picLocks noChangeAspect="1"/>
          </p:cNvPicPr>
          <p:nvPr/>
        </p:nvPicPr>
        <p:blipFill>
          <a:blip r:embed="rId2"/>
          <a:stretch>
            <a:fillRect/>
          </a:stretch>
        </p:blipFill>
        <p:spPr>
          <a:xfrm>
            <a:off x="127204" y="2326979"/>
            <a:ext cx="4787175" cy="3236400"/>
          </a:xfrm>
          <a:prstGeom prst="rect">
            <a:avLst/>
          </a:prstGeom>
        </p:spPr>
      </p:pic>
      <p:pic>
        <p:nvPicPr>
          <p:cNvPr id="8" name="図 7">
            <a:extLst>
              <a:ext uri="{FF2B5EF4-FFF2-40B4-BE49-F238E27FC236}">
                <a16:creationId xmlns:a16="http://schemas.microsoft.com/office/drawing/2014/main" id="{1542A59B-CF89-B94C-88EB-C81323783DB7}"/>
              </a:ext>
            </a:extLst>
          </p:cNvPr>
          <p:cNvPicPr>
            <a:picLocks noChangeAspect="1"/>
          </p:cNvPicPr>
          <p:nvPr/>
        </p:nvPicPr>
        <p:blipFill>
          <a:blip r:embed="rId3"/>
          <a:stretch>
            <a:fillRect/>
          </a:stretch>
        </p:blipFill>
        <p:spPr>
          <a:xfrm>
            <a:off x="3971105" y="2326979"/>
            <a:ext cx="4973689" cy="3236400"/>
          </a:xfrm>
          <a:prstGeom prst="rect">
            <a:avLst/>
          </a:prstGeom>
        </p:spPr>
      </p:pic>
    </p:spTree>
    <p:extLst>
      <p:ext uri="{BB962C8B-B14F-4D97-AF65-F5344CB8AC3E}">
        <p14:creationId xmlns:p14="http://schemas.microsoft.com/office/powerpoint/2010/main" val="4287705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dirty="0"/>
              <a:t>(CAS)</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23</a:t>
            </a:fld>
            <a:endParaRPr kumimoji="1" lang="ja-JP" altLang="en-US"/>
          </a:p>
        </p:txBody>
      </p:sp>
      <p:sp>
        <p:nvSpPr>
          <p:cNvPr id="7" name="テキスト ボックス 6">
            <a:extLst>
              <a:ext uri="{FF2B5EF4-FFF2-40B4-BE49-F238E27FC236}">
                <a16:creationId xmlns:a16="http://schemas.microsoft.com/office/drawing/2014/main" id="{91BEFD58-499B-A149-9EB7-9C7270146195}"/>
              </a:ext>
            </a:extLst>
          </p:cNvPr>
          <p:cNvSpPr txBox="1"/>
          <p:nvPr/>
        </p:nvSpPr>
        <p:spPr>
          <a:xfrm>
            <a:off x="457200" y="1690689"/>
            <a:ext cx="2036135" cy="461665"/>
          </a:xfrm>
          <a:prstGeom prst="rect">
            <a:avLst/>
          </a:prstGeom>
          <a:noFill/>
        </p:spPr>
        <p:txBody>
          <a:bodyPr wrap="none" rtlCol="0">
            <a:spAutoFit/>
          </a:bodyPr>
          <a:lstStyle/>
          <a:p>
            <a:r>
              <a:rPr kumimoji="1" lang="ja-JP" altLang="en-US" sz="2400">
                <a:latin typeface="+mn-ea"/>
              </a:rPr>
              <a:t>・</a:t>
            </a:r>
            <a:r>
              <a:rPr kumimoji="1" lang="en-US" altLang="ja-JP" sz="2400" dirty="0">
                <a:latin typeface="+mn-ea"/>
              </a:rPr>
              <a:t>ACC</a:t>
            </a:r>
            <a:r>
              <a:rPr kumimoji="1" lang="ja-JP" altLang="en-US" sz="2400">
                <a:latin typeface="+mn-ea"/>
              </a:rPr>
              <a:t>の比較</a:t>
            </a:r>
          </a:p>
        </p:txBody>
      </p:sp>
      <p:pic>
        <p:nvPicPr>
          <p:cNvPr id="5" name="図 4">
            <a:extLst>
              <a:ext uri="{FF2B5EF4-FFF2-40B4-BE49-F238E27FC236}">
                <a16:creationId xmlns:a16="http://schemas.microsoft.com/office/drawing/2014/main" id="{500DB957-616D-974D-80F0-7B47DC47EBE6}"/>
              </a:ext>
            </a:extLst>
          </p:cNvPr>
          <p:cNvPicPr>
            <a:picLocks noChangeAspect="1"/>
          </p:cNvPicPr>
          <p:nvPr/>
        </p:nvPicPr>
        <p:blipFill>
          <a:blip r:embed="rId2"/>
          <a:stretch>
            <a:fillRect/>
          </a:stretch>
        </p:blipFill>
        <p:spPr>
          <a:xfrm>
            <a:off x="99747" y="2270125"/>
            <a:ext cx="4787175" cy="3236400"/>
          </a:xfrm>
          <a:prstGeom prst="rect">
            <a:avLst/>
          </a:prstGeom>
        </p:spPr>
      </p:pic>
      <p:pic>
        <p:nvPicPr>
          <p:cNvPr id="6" name="図 5">
            <a:extLst>
              <a:ext uri="{FF2B5EF4-FFF2-40B4-BE49-F238E27FC236}">
                <a16:creationId xmlns:a16="http://schemas.microsoft.com/office/drawing/2014/main" id="{C71080AE-778D-3C45-B065-2E92ADAAEB6B}"/>
              </a:ext>
            </a:extLst>
          </p:cNvPr>
          <p:cNvPicPr>
            <a:picLocks noChangeAspect="1"/>
          </p:cNvPicPr>
          <p:nvPr/>
        </p:nvPicPr>
        <p:blipFill>
          <a:blip r:embed="rId3"/>
          <a:stretch>
            <a:fillRect/>
          </a:stretch>
        </p:blipFill>
        <p:spPr>
          <a:xfrm>
            <a:off x="3958405" y="2270125"/>
            <a:ext cx="4973689" cy="3236400"/>
          </a:xfrm>
          <a:prstGeom prst="rect">
            <a:avLst/>
          </a:prstGeom>
        </p:spPr>
      </p:pic>
      <p:sp>
        <p:nvSpPr>
          <p:cNvPr id="9" name="テキスト ボックス 8">
            <a:extLst>
              <a:ext uri="{FF2B5EF4-FFF2-40B4-BE49-F238E27FC236}">
                <a16:creationId xmlns:a16="http://schemas.microsoft.com/office/drawing/2014/main" id="{96203658-7788-A346-AD5A-4ECC66259656}"/>
              </a:ext>
            </a:extLst>
          </p:cNvPr>
          <p:cNvSpPr txBox="1"/>
          <p:nvPr/>
        </p:nvSpPr>
        <p:spPr>
          <a:xfrm>
            <a:off x="769080" y="5779185"/>
            <a:ext cx="3661580" cy="646331"/>
          </a:xfrm>
          <a:prstGeom prst="rect">
            <a:avLst/>
          </a:prstGeom>
          <a:noFill/>
        </p:spPr>
        <p:txBody>
          <a:bodyPr wrap="none" rtlCol="0">
            <a:spAutoFit/>
          </a:bodyPr>
          <a:lstStyle/>
          <a:p>
            <a:r>
              <a:rPr kumimoji="1" lang="ja-JP" altLang="en-US"/>
              <a:t>厳密探索のノード数：</a:t>
            </a:r>
            <a:r>
              <a:rPr kumimoji="1" lang="en-US" altLang="ja-JP" dirty="0"/>
              <a:t>688,896,400</a:t>
            </a:r>
          </a:p>
          <a:p>
            <a:r>
              <a:rPr kumimoji="1" lang="en-US" altLang="ja-JP" dirty="0"/>
              <a:t>                      </a:t>
            </a:r>
            <a:r>
              <a:rPr kumimoji="1" lang="ja-JP" altLang="en-US"/>
              <a:t>実行時間：</a:t>
            </a:r>
            <a:r>
              <a:rPr kumimoji="1" lang="en-US" altLang="ja-JP" dirty="0"/>
              <a:t>79631.2</a:t>
            </a:r>
            <a:endParaRPr kumimoji="1" lang="ja-JP" altLang="en-US"/>
          </a:p>
        </p:txBody>
      </p:sp>
      <p:sp>
        <p:nvSpPr>
          <p:cNvPr id="10" name="下矢印 9">
            <a:extLst>
              <a:ext uri="{FF2B5EF4-FFF2-40B4-BE49-F238E27FC236}">
                <a16:creationId xmlns:a16="http://schemas.microsoft.com/office/drawing/2014/main" id="{C9CBB0A2-8528-B346-986F-5C97E6B82CC0}"/>
              </a:ext>
            </a:extLst>
          </p:cNvPr>
          <p:cNvSpPr/>
          <p:nvPr/>
        </p:nvSpPr>
        <p:spPr>
          <a:xfrm rot="16200000">
            <a:off x="4522603" y="5909086"/>
            <a:ext cx="342900" cy="408755"/>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0AAC9EB7-690D-B445-ADD8-AD188DC0C3DB}"/>
              </a:ext>
            </a:extLst>
          </p:cNvPr>
          <p:cNvSpPr txBox="1"/>
          <p:nvPr/>
        </p:nvSpPr>
        <p:spPr>
          <a:xfrm>
            <a:off x="5089885" y="5927726"/>
            <a:ext cx="2656496" cy="400110"/>
          </a:xfrm>
          <a:prstGeom prst="rect">
            <a:avLst/>
          </a:prstGeom>
          <a:noFill/>
        </p:spPr>
        <p:txBody>
          <a:bodyPr wrap="none" rtlCol="0">
            <a:spAutoFit/>
          </a:bodyPr>
          <a:lstStyle/>
          <a:p>
            <a:r>
              <a:rPr kumimoji="1" lang="ja-JP" altLang="en-US" sz="2000">
                <a:solidFill>
                  <a:srgbClr val="C00000"/>
                </a:solidFill>
              </a:rPr>
              <a:t>約</a:t>
            </a:r>
            <a:r>
              <a:rPr kumimoji="1" lang="en-US" altLang="ja-JP" sz="2000" dirty="0">
                <a:solidFill>
                  <a:srgbClr val="C00000"/>
                </a:solidFill>
              </a:rPr>
              <a:t>1/100 </a:t>
            </a:r>
            <a:r>
              <a:rPr kumimoji="1" lang="ja-JP" altLang="en-US" sz="2000">
                <a:solidFill>
                  <a:srgbClr val="C00000"/>
                </a:solidFill>
              </a:rPr>
              <a:t>にコスト削減</a:t>
            </a:r>
            <a:endParaRPr kumimoji="1" lang="en-US" altLang="ja-JP" sz="2000" dirty="0">
              <a:solidFill>
                <a:srgbClr val="C00000"/>
              </a:solidFill>
            </a:endParaRPr>
          </a:p>
        </p:txBody>
      </p:sp>
    </p:spTree>
    <p:extLst>
      <p:ext uri="{BB962C8B-B14F-4D97-AF65-F5344CB8AC3E}">
        <p14:creationId xmlns:p14="http://schemas.microsoft.com/office/powerpoint/2010/main" val="324991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F156D-3998-C74E-AE41-31E83822B82C}"/>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120E3E01-573E-4A4F-9942-72548CC5E846}"/>
              </a:ext>
            </a:extLst>
          </p:cNvPr>
          <p:cNvSpPr>
            <a:spLocks noGrp="1"/>
          </p:cNvSpPr>
          <p:nvPr>
            <p:ph idx="1"/>
          </p:nvPr>
        </p:nvSpPr>
        <p:spPr/>
        <p:txBody>
          <a:bodyPr/>
          <a:lstStyle/>
          <a:p>
            <a:pPr marL="0" indent="0">
              <a:buNone/>
            </a:pPr>
            <a:r>
              <a:rPr kumimoji="1" lang="ja-JP" altLang="en-US"/>
              <a:t>既存のグラフ分類回帰問題の学習アルゴリズムの探索に</a:t>
            </a:r>
            <a:endParaRPr kumimoji="1" lang="en-US" altLang="ja-JP" dirty="0"/>
          </a:p>
          <a:p>
            <a:pPr marL="0" indent="0">
              <a:buNone/>
            </a:pPr>
            <a:r>
              <a:rPr lang="ja-JP" altLang="en-US"/>
              <a:t>分割不純度の情報を利用した２種類の探索手法を提案</a:t>
            </a:r>
            <a:endParaRPr lang="en-US" altLang="ja-JP" dirty="0"/>
          </a:p>
          <a:p>
            <a:pPr marL="0" indent="0">
              <a:buNone/>
            </a:pPr>
            <a:endParaRPr kumimoji="1" lang="en-US" altLang="ja-JP" dirty="0"/>
          </a:p>
          <a:p>
            <a:pPr marL="0" indent="0">
              <a:buNone/>
            </a:pPr>
            <a:r>
              <a:rPr kumimoji="1" lang="ja-JP" altLang="en-US"/>
              <a:t>最良優先探索、モンテカルロ木探索ともに</a:t>
            </a:r>
            <a:endParaRPr kumimoji="1" lang="en-US" altLang="ja-JP" dirty="0"/>
          </a:p>
          <a:p>
            <a:pPr marL="0" indent="0">
              <a:buNone/>
            </a:pPr>
            <a:r>
              <a:rPr kumimoji="1" lang="ja-JP" altLang="en-US"/>
              <a:t>既存の探索手法を大きく改善</a:t>
            </a:r>
            <a:endParaRPr kumimoji="1" lang="en-US" altLang="ja-JP" dirty="0"/>
          </a:p>
          <a:p>
            <a:pPr marL="0" indent="0">
              <a:buNone/>
            </a:pPr>
            <a:endParaRPr lang="en-US" altLang="ja-JP" dirty="0"/>
          </a:p>
          <a:p>
            <a:pPr marL="0" indent="0">
              <a:buNone/>
            </a:pPr>
            <a:r>
              <a:rPr lang="ja-JP" altLang="en-US"/>
              <a:t>特にモンテカルロ木探索は既存の厳密探索の場合と比べ</a:t>
            </a:r>
            <a:endParaRPr lang="en-US" altLang="ja-JP" dirty="0"/>
          </a:p>
          <a:p>
            <a:pPr marL="0" indent="0">
              <a:buNone/>
            </a:pPr>
            <a:r>
              <a:rPr lang="ja-JP" altLang="en-US"/>
              <a:t>約</a:t>
            </a:r>
            <a:r>
              <a:rPr lang="en-US" altLang="ja-JP" dirty="0"/>
              <a:t>1/10 ~1/100</a:t>
            </a:r>
            <a:r>
              <a:rPr lang="ja-JP" altLang="en-US"/>
              <a:t>の探索コストで高精度なモデルを構築</a:t>
            </a:r>
            <a:endParaRPr kumimoji="1" lang="ja-JP" altLang="en-US"/>
          </a:p>
        </p:txBody>
      </p:sp>
      <p:sp>
        <p:nvSpPr>
          <p:cNvPr id="4" name="スライド番号プレースホルダー 3">
            <a:extLst>
              <a:ext uri="{FF2B5EF4-FFF2-40B4-BE49-F238E27FC236}">
                <a16:creationId xmlns:a16="http://schemas.microsoft.com/office/drawing/2014/main" id="{D002F0C6-DD53-2D4E-A329-B5CAB098959D}"/>
              </a:ext>
            </a:extLst>
          </p:cNvPr>
          <p:cNvSpPr>
            <a:spLocks noGrp="1"/>
          </p:cNvSpPr>
          <p:nvPr>
            <p:ph type="sldNum" sz="quarter" idx="12"/>
          </p:nvPr>
        </p:nvSpPr>
        <p:spPr/>
        <p:txBody>
          <a:bodyPr/>
          <a:lstStyle/>
          <a:p>
            <a:fld id="{C43D2B4F-7C46-054A-9107-F4F43BECA26E}" type="slidenum">
              <a:rPr kumimoji="1" lang="ja-JP" altLang="en-US" smtClean="0"/>
              <a:pPr/>
              <a:t>24</a:t>
            </a:fld>
            <a:endParaRPr kumimoji="1" lang="ja-JP" altLang="en-US"/>
          </a:p>
        </p:txBody>
      </p:sp>
    </p:spTree>
    <p:extLst>
      <p:ext uri="{BB962C8B-B14F-4D97-AF65-F5344CB8AC3E}">
        <p14:creationId xmlns:p14="http://schemas.microsoft.com/office/powerpoint/2010/main" val="2927091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19A00D-972B-824E-ADD4-D6A7CE3EFA2E}"/>
              </a:ext>
            </a:extLst>
          </p:cNvPr>
          <p:cNvSpPr>
            <a:spLocks noGrp="1"/>
          </p:cNvSpPr>
          <p:nvPr>
            <p:ph type="title"/>
          </p:nvPr>
        </p:nvSpPr>
        <p:spPr/>
        <p:txBody>
          <a:bodyPr/>
          <a:lstStyle/>
          <a:p>
            <a:r>
              <a:rPr kumimoji="1" lang="ja-JP" altLang="en-US"/>
              <a:t>展望</a:t>
            </a:r>
          </a:p>
        </p:txBody>
      </p:sp>
      <p:sp>
        <p:nvSpPr>
          <p:cNvPr id="3" name="コンテンツ プレースホルダー 2">
            <a:extLst>
              <a:ext uri="{FF2B5EF4-FFF2-40B4-BE49-F238E27FC236}">
                <a16:creationId xmlns:a16="http://schemas.microsoft.com/office/drawing/2014/main" id="{BB5662AE-10F9-EB45-8F52-B584EEB22619}"/>
              </a:ext>
            </a:extLst>
          </p:cNvPr>
          <p:cNvSpPr>
            <a:spLocks noGrp="1"/>
          </p:cNvSpPr>
          <p:nvPr>
            <p:ph idx="1"/>
          </p:nvPr>
        </p:nvSpPr>
        <p:spPr/>
        <p:txBody>
          <a:bodyPr/>
          <a:lstStyle/>
          <a:p>
            <a:r>
              <a:rPr lang="ja-JP" altLang="en-US"/>
              <a:t>どれだけの探索コスト制約でどれだけの精度モデルを構築できるか基準がない</a:t>
            </a:r>
            <a:endParaRPr lang="en-US" altLang="ja-JP" dirty="0"/>
          </a:p>
          <a:p>
            <a:pPr marL="0" indent="0">
              <a:buNone/>
            </a:pPr>
            <a:r>
              <a:rPr kumimoji="1" lang="ja-JP" altLang="en-US"/>
              <a:t>　➡︎ 何かしらの基準がある方が扱いやすい</a:t>
            </a:r>
            <a:endParaRPr kumimoji="1" lang="en-US" altLang="ja-JP" dirty="0"/>
          </a:p>
          <a:p>
            <a:pPr marL="0" indent="0">
              <a:buNone/>
            </a:pPr>
            <a:endParaRPr lang="en-US" altLang="ja-JP" dirty="0"/>
          </a:p>
          <a:p>
            <a:r>
              <a:rPr kumimoji="1" lang="ja-JP" altLang="en-US"/>
              <a:t>モンテカルロ木探索に関してはより発展的な手法や</a:t>
            </a:r>
            <a:r>
              <a:rPr lang="ja-JP" altLang="en-US"/>
              <a:t>ヒューリスティクスを考えることでより良い探索に</a:t>
            </a:r>
            <a:endParaRPr kumimoji="1" lang="en-US" altLang="ja-JP" dirty="0"/>
          </a:p>
        </p:txBody>
      </p:sp>
      <p:sp>
        <p:nvSpPr>
          <p:cNvPr id="4" name="スライド番号プレースホルダー 3">
            <a:extLst>
              <a:ext uri="{FF2B5EF4-FFF2-40B4-BE49-F238E27FC236}">
                <a16:creationId xmlns:a16="http://schemas.microsoft.com/office/drawing/2014/main" id="{FE0EF3AA-875A-E345-858D-74B2893E39FB}"/>
              </a:ext>
            </a:extLst>
          </p:cNvPr>
          <p:cNvSpPr>
            <a:spLocks noGrp="1"/>
          </p:cNvSpPr>
          <p:nvPr>
            <p:ph type="sldNum" sz="quarter" idx="12"/>
          </p:nvPr>
        </p:nvSpPr>
        <p:spPr/>
        <p:txBody>
          <a:bodyPr/>
          <a:lstStyle/>
          <a:p>
            <a:fld id="{C43D2B4F-7C46-054A-9107-F4F43BECA26E}" type="slidenum">
              <a:rPr kumimoji="1" lang="ja-JP" altLang="en-US" smtClean="0"/>
              <a:pPr/>
              <a:t>25</a:t>
            </a:fld>
            <a:endParaRPr kumimoji="1" lang="ja-JP" altLang="en-US"/>
          </a:p>
        </p:txBody>
      </p:sp>
    </p:spTree>
    <p:extLst>
      <p:ext uri="{BB962C8B-B14F-4D97-AF65-F5344CB8AC3E}">
        <p14:creationId xmlns:p14="http://schemas.microsoft.com/office/powerpoint/2010/main" val="354872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7F6A26D-3859-5B48-B74C-FA06C2F36929}"/>
              </a:ext>
            </a:extLst>
          </p:cNvPr>
          <p:cNvPicPr>
            <a:picLocks noChangeAspect="1"/>
          </p:cNvPicPr>
          <p:nvPr/>
        </p:nvPicPr>
        <p:blipFill>
          <a:blip r:embed="rId3"/>
          <a:stretch>
            <a:fillRect/>
          </a:stretch>
        </p:blipFill>
        <p:spPr>
          <a:xfrm>
            <a:off x="5752895" y="2582146"/>
            <a:ext cx="3045098" cy="1522549"/>
          </a:xfrm>
          <a:prstGeom prst="rect">
            <a:avLst/>
          </a:prstGeom>
        </p:spPr>
      </p:pic>
      <p:sp>
        <p:nvSpPr>
          <p:cNvPr id="2" name="タイトル 1"/>
          <p:cNvSpPr>
            <a:spLocks noGrp="1"/>
          </p:cNvSpPr>
          <p:nvPr>
            <p:ph type="title"/>
          </p:nvPr>
        </p:nvSpPr>
        <p:spPr/>
        <p:txBody>
          <a:bodyPr/>
          <a:lstStyle/>
          <a:p>
            <a:r>
              <a:rPr lang="ja-JP" altLang="en-US"/>
              <a:t>背景</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dirty="0">
                <a:solidFill>
                  <a:srgbClr val="C00000"/>
                </a:solidFill>
              </a:rPr>
              <a:t>グラフ</a:t>
            </a:r>
            <a:r>
              <a:rPr kumimoji="1" lang="ja-JP" altLang="en-US" dirty="0"/>
              <a:t>は広く用いられる重要なデータ構造</a:t>
            </a:r>
            <a:endParaRPr kumimoji="1" lang="en-US" altLang="ja-JP" dirty="0"/>
          </a:p>
          <a:p>
            <a:pPr marL="257175" indent="-257175">
              <a:buFont typeface="Arial" charset="0"/>
              <a:buChar char="•"/>
            </a:pPr>
            <a:r>
              <a:rPr lang="ja-JP" altLang="en-US" dirty="0"/>
              <a:t>低分子化合物の構造式</a:t>
            </a:r>
            <a:endParaRPr lang="en-US" altLang="ja-JP" dirty="0"/>
          </a:p>
          <a:p>
            <a:pPr marL="257175" indent="-257175">
              <a:buFont typeface="Arial" charset="0"/>
              <a:buChar char="•"/>
            </a:pPr>
            <a:r>
              <a:rPr lang="en-US" altLang="ja-JP" dirty="0"/>
              <a:t>RNA</a:t>
            </a:r>
            <a:r>
              <a:rPr lang="ja-JP" altLang="en-US" dirty="0"/>
              <a:t>二次構造</a:t>
            </a:r>
            <a:endParaRPr lang="en-US" altLang="ja-JP" dirty="0"/>
          </a:p>
          <a:p>
            <a:pPr marL="257175" indent="-257175">
              <a:buFont typeface="Arial" charset="0"/>
              <a:buChar char="•"/>
            </a:pPr>
            <a:r>
              <a:rPr kumimoji="1" lang="ja-JP" altLang="en-US" dirty="0"/>
              <a:t>自然言語処理における構文木</a:t>
            </a:r>
            <a:endParaRPr kumimoji="1" lang="en-US" altLang="ja-JP" dirty="0"/>
          </a:p>
          <a:p>
            <a:pPr marL="257175" indent="-257175">
              <a:buFont typeface="Arial" charset="0"/>
              <a:buChar char="•"/>
            </a:pPr>
            <a:endParaRPr lang="en-US" altLang="ja-JP" dirty="0"/>
          </a:p>
          <a:p>
            <a:pPr marL="257175" indent="-257175">
              <a:buFont typeface="Arial" charset="0"/>
              <a:buChar char="•"/>
            </a:pPr>
            <a:endParaRPr lang="en-US" altLang="ja-JP" dirty="0"/>
          </a:p>
          <a:p>
            <a:pPr marL="0" indent="0">
              <a:buNone/>
            </a:pPr>
            <a:r>
              <a:rPr kumimoji="1" lang="ja-JP" altLang="en-US" dirty="0">
                <a:solidFill>
                  <a:srgbClr val="C00000"/>
                </a:solidFill>
              </a:rPr>
              <a:t>グラフデータからの教師付き学習</a:t>
            </a:r>
            <a:endParaRPr kumimoji="1" lang="en-US" altLang="ja-JP" dirty="0"/>
          </a:p>
          <a:p>
            <a:pPr marL="257175" indent="-257175">
              <a:buFont typeface="Arial" charset="0"/>
              <a:buChar char="•"/>
            </a:pPr>
            <a:r>
              <a:rPr lang="ja-JP" altLang="en-US"/>
              <a:t>創薬の分野</a:t>
            </a:r>
            <a:endParaRPr lang="en-US" altLang="ja-JP" dirty="0"/>
          </a:p>
          <a:p>
            <a:pPr marL="257175" indent="-257175">
              <a:buFont typeface="Arial" charset="0"/>
              <a:buChar char="•"/>
            </a:pPr>
            <a:r>
              <a:rPr lang="ja-JP" altLang="en-US"/>
              <a:t>生命</a:t>
            </a:r>
            <a:r>
              <a:rPr lang="ja-JP" altLang="en-US" dirty="0"/>
              <a:t>科学や物質化学の分野</a:t>
            </a:r>
            <a:endParaRPr lang="en-US" altLang="ja-JP" dirty="0"/>
          </a:p>
          <a:p>
            <a:pPr marL="257175" indent="-257175">
              <a:buFont typeface="Arial" charset="0"/>
              <a:buChar char="•"/>
            </a:pPr>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pPr defTabSz="685800">
              <a:defRPr/>
            </a:pPr>
            <a:fld id="{AC0E5534-7175-D74E-8099-8DB67B48BE4C}" type="slidenum">
              <a:rPr kumimoji="1" lang="ja-JP" altLang="en-US">
                <a:solidFill>
                  <a:schemeClr val="tx1">
                    <a:lumMod val="50000"/>
                    <a:lumOff val="50000"/>
                  </a:schemeClr>
                </a:solidFill>
              </a:rPr>
              <a:pPr defTabSz="685800">
                <a:defRPr/>
              </a:pPr>
              <a:t>2</a:t>
            </a:fld>
            <a:endParaRPr kumimoji="1" lang="ja-JP" altLang="en-US" dirty="0">
              <a:solidFill>
                <a:schemeClr val="tx1">
                  <a:lumMod val="50000"/>
                  <a:lumOff val="50000"/>
                </a:schemeClr>
              </a:solidFill>
            </a:endParaRPr>
          </a:p>
        </p:txBody>
      </p:sp>
      <p:pic>
        <p:nvPicPr>
          <p:cNvPr id="7" name="図 6">
            <a:extLst>
              <a:ext uri="{FF2B5EF4-FFF2-40B4-BE49-F238E27FC236}">
                <a16:creationId xmlns:a16="http://schemas.microsoft.com/office/drawing/2014/main" id="{60E7EC11-A572-3942-BC2D-9B9E0B38A8A6}"/>
              </a:ext>
            </a:extLst>
          </p:cNvPr>
          <p:cNvPicPr>
            <a:picLocks noChangeAspect="1"/>
          </p:cNvPicPr>
          <p:nvPr/>
        </p:nvPicPr>
        <p:blipFill>
          <a:blip r:embed="rId4"/>
          <a:stretch>
            <a:fillRect/>
          </a:stretch>
        </p:blipFill>
        <p:spPr>
          <a:xfrm>
            <a:off x="6042992" y="4516719"/>
            <a:ext cx="2461176" cy="1524859"/>
          </a:xfrm>
          <a:prstGeom prst="rect">
            <a:avLst/>
          </a:prstGeom>
        </p:spPr>
      </p:pic>
    </p:spTree>
    <p:extLst>
      <p:ext uri="{BB962C8B-B14F-4D97-AF65-F5344CB8AC3E}">
        <p14:creationId xmlns:p14="http://schemas.microsoft.com/office/powerpoint/2010/main" val="3328988405"/>
      </p:ext>
    </p:extLst>
  </p:cSld>
  <p:clrMapOvr>
    <a:masterClrMapping/>
  </p:clrMapOvr>
  <mc:AlternateContent xmlns:mc="http://schemas.openxmlformats.org/markup-compatibility/2006" xmlns:p14="http://schemas.microsoft.com/office/powerpoint/2010/main">
    <mc:Choice Requires="p14">
      <p:transition spd="slow" p14:dur="2000" advTm="32402"/>
    </mc:Choice>
    <mc:Fallback xmlns="">
      <p:transition spd="slow" advTm="324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80E7B-2598-5F44-8017-19D76B2789AC}"/>
              </a:ext>
            </a:extLst>
          </p:cNvPr>
          <p:cNvSpPr>
            <a:spLocks noGrp="1"/>
          </p:cNvSpPr>
          <p:nvPr>
            <p:ph type="title"/>
          </p:nvPr>
        </p:nvSpPr>
        <p:spPr/>
        <p:txBody>
          <a:bodyPr/>
          <a:lstStyle/>
          <a:p>
            <a:r>
              <a:rPr kumimoji="1" lang="ja-JP" altLang="en-US"/>
              <a:t>グラフ分類回帰問題</a:t>
            </a:r>
          </a:p>
        </p:txBody>
      </p:sp>
      <p:sp>
        <p:nvSpPr>
          <p:cNvPr id="4" name="スライド番号プレースホルダー 3">
            <a:extLst>
              <a:ext uri="{FF2B5EF4-FFF2-40B4-BE49-F238E27FC236}">
                <a16:creationId xmlns:a16="http://schemas.microsoft.com/office/drawing/2014/main" id="{00D67931-6E48-824F-B8EB-C535F62E5095}"/>
              </a:ext>
            </a:extLst>
          </p:cNvPr>
          <p:cNvSpPr>
            <a:spLocks noGrp="1"/>
          </p:cNvSpPr>
          <p:nvPr>
            <p:ph type="sldNum" sz="quarter" idx="12"/>
          </p:nvPr>
        </p:nvSpPr>
        <p:spPr/>
        <p:txBody>
          <a:bodyPr/>
          <a:lstStyle/>
          <a:p>
            <a:fld id="{0B0F6EF2-8B45-3E48-94A8-22A14BE77981}" type="slidenum">
              <a:rPr kumimoji="1" lang="ja-JP" altLang="en-US" smtClean="0"/>
              <a:t>3</a:t>
            </a:fld>
            <a:endParaRPr kumimoji="1" lang="ja-JP" altLang="en-US"/>
          </a:p>
        </p:txBody>
      </p:sp>
      <p:pic>
        <p:nvPicPr>
          <p:cNvPr id="5" name="コンテンツ プレースホルダー 5">
            <a:extLst>
              <a:ext uri="{FF2B5EF4-FFF2-40B4-BE49-F238E27FC236}">
                <a16:creationId xmlns:a16="http://schemas.microsoft.com/office/drawing/2014/main" id="{F5941BB3-8C8E-B146-B956-D3B4A226E1A1}"/>
              </a:ext>
            </a:extLst>
          </p:cNvPr>
          <p:cNvPicPr>
            <a:picLocks noChangeAspect="1"/>
          </p:cNvPicPr>
          <p:nvPr/>
        </p:nvPicPr>
        <p:blipFill>
          <a:blip r:embed="rId2"/>
          <a:stretch>
            <a:fillRect/>
          </a:stretch>
        </p:blipFill>
        <p:spPr>
          <a:xfrm>
            <a:off x="2125953" y="2111222"/>
            <a:ext cx="5312215" cy="1429431"/>
          </a:xfrm>
          <a:prstGeom prst="rect">
            <a:avLst/>
          </a:prstGeom>
        </p:spPr>
      </p:pic>
      <p:pic>
        <p:nvPicPr>
          <p:cNvPr id="6" name="図 5">
            <a:extLst>
              <a:ext uri="{FF2B5EF4-FFF2-40B4-BE49-F238E27FC236}">
                <a16:creationId xmlns:a16="http://schemas.microsoft.com/office/drawing/2014/main" id="{CDD53425-82F6-8947-AD1F-7B2EE03FB959}"/>
              </a:ext>
            </a:extLst>
          </p:cNvPr>
          <p:cNvPicPr>
            <a:picLocks noChangeAspect="1"/>
          </p:cNvPicPr>
          <p:nvPr/>
        </p:nvPicPr>
        <p:blipFill>
          <a:blip r:embed="rId3"/>
          <a:stretch>
            <a:fillRect/>
          </a:stretch>
        </p:blipFill>
        <p:spPr>
          <a:xfrm>
            <a:off x="2125953" y="5553721"/>
            <a:ext cx="5312215" cy="744418"/>
          </a:xfrm>
          <a:prstGeom prst="rect">
            <a:avLst/>
          </a:prstGeom>
        </p:spPr>
      </p:pic>
      <p:sp>
        <p:nvSpPr>
          <p:cNvPr id="7" name="下矢印 6">
            <a:extLst>
              <a:ext uri="{FF2B5EF4-FFF2-40B4-BE49-F238E27FC236}">
                <a16:creationId xmlns:a16="http://schemas.microsoft.com/office/drawing/2014/main" id="{D5A12B22-AE03-7A4A-9F0B-CDDD8672F358}"/>
              </a:ext>
            </a:extLst>
          </p:cNvPr>
          <p:cNvSpPr/>
          <p:nvPr/>
        </p:nvSpPr>
        <p:spPr>
          <a:xfrm>
            <a:off x="4775715" y="3641953"/>
            <a:ext cx="342900" cy="408755"/>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9BFE58FA-E772-E54B-9B15-EE555EDBC3B7}"/>
                  </a:ext>
                </a:extLst>
              </p:cNvPr>
              <p:cNvSpPr txBox="1"/>
              <p:nvPr/>
            </p:nvSpPr>
            <p:spPr>
              <a:xfrm>
                <a:off x="4393165" y="4126363"/>
                <a:ext cx="1107996" cy="830997"/>
              </a:xfrm>
              <a:prstGeom prst="rect">
                <a:avLst/>
              </a:prstGeom>
              <a:noFill/>
              <a:ln w="19050">
                <a:solidFill>
                  <a:schemeClr val="tx1"/>
                </a:solidFill>
              </a:ln>
            </p:spPr>
            <p:txBody>
              <a:bodyPr wrap="square" rtlCol="0">
                <a:spAutoFit/>
              </a:bodyPr>
              <a:lstStyle/>
              <a:p>
                <a:pPr algn="ctr"/>
                <a:r>
                  <a:rPr kumimoji="1" lang="ja-JP" altLang="en-US" sz="2400"/>
                  <a:t>予測器</a:t>
                </a:r>
                <a:endParaRPr kumimoji="1" lang="en-US" altLang="ja-JP" sz="2400" dirty="0"/>
              </a:p>
              <a:p>
                <a:pPr algn="ct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𝑓</m:t>
                      </m:r>
                    </m:oMath>
                  </m:oMathPara>
                </a14:m>
                <a:endParaRPr kumimoji="1" lang="en-US" altLang="ja-JP" sz="2400" dirty="0"/>
              </a:p>
            </p:txBody>
          </p:sp>
        </mc:Choice>
        <mc:Fallback>
          <p:sp>
            <p:nvSpPr>
              <p:cNvPr id="8" name="テキスト ボックス 7">
                <a:extLst>
                  <a:ext uri="{FF2B5EF4-FFF2-40B4-BE49-F238E27FC236}">
                    <a16:creationId xmlns:a16="http://schemas.microsoft.com/office/drawing/2014/main" id="{9BFE58FA-E772-E54B-9B15-EE555EDBC3B7}"/>
                  </a:ext>
                </a:extLst>
              </p:cNvPr>
              <p:cNvSpPr txBox="1">
                <a:spLocks noRot="1" noChangeAspect="1" noMove="1" noResize="1" noEditPoints="1" noAdjustHandles="1" noChangeArrowheads="1" noChangeShapeType="1" noTextEdit="1"/>
              </p:cNvSpPr>
              <p:nvPr/>
            </p:nvSpPr>
            <p:spPr>
              <a:xfrm>
                <a:off x="4393165" y="4126363"/>
                <a:ext cx="1107996" cy="830997"/>
              </a:xfrm>
              <a:prstGeom prst="rect">
                <a:avLst/>
              </a:prstGeom>
              <a:blipFill>
                <a:blip r:embed="rId4"/>
                <a:stretch>
                  <a:fillRect l="-6667" t="-4478" r="-6667" b="-5970"/>
                </a:stretch>
              </a:blipFill>
              <a:ln w="19050">
                <a:solidFill>
                  <a:schemeClr val="tx1"/>
                </a:solidFill>
              </a:ln>
            </p:spPr>
            <p:txBody>
              <a:bodyPr/>
              <a:lstStyle/>
              <a:p>
                <a:r>
                  <a:rPr lang="ja-JP" altLang="en-US">
                    <a:noFill/>
                  </a:rPr>
                  <a:t> </a:t>
                </a:r>
              </a:p>
            </p:txBody>
          </p:sp>
        </mc:Fallback>
      </mc:AlternateContent>
      <p:sp>
        <p:nvSpPr>
          <p:cNvPr id="9" name="下矢印 8">
            <a:extLst>
              <a:ext uri="{FF2B5EF4-FFF2-40B4-BE49-F238E27FC236}">
                <a16:creationId xmlns:a16="http://schemas.microsoft.com/office/drawing/2014/main" id="{06AE9F51-9A5F-7842-934D-EC88478C3358}"/>
              </a:ext>
            </a:extLst>
          </p:cNvPr>
          <p:cNvSpPr/>
          <p:nvPr/>
        </p:nvSpPr>
        <p:spPr>
          <a:xfrm>
            <a:off x="4775715" y="5033015"/>
            <a:ext cx="342900" cy="408755"/>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0570B558-D19B-884B-98A4-AC40B24B4B11}"/>
              </a:ext>
            </a:extLst>
          </p:cNvPr>
          <p:cNvSpPr txBox="1"/>
          <p:nvPr/>
        </p:nvSpPr>
        <p:spPr>
          <a:xfrm>
            <a:off x="690435" y="1588002"/>
            <a:ext cx="3294492" cy="523220"/>
          </a:xfrm>
          <a:prstGeom prst="rect">
            <a:avLst/>
          </a:prstGeom>
          <a:noFill/>
        </p:spPr>
        <p:txBody>
          <a:bodyPr wrap="none" rtlCol="0">
            <a:spAutoFit/>
          </a:bodyPr>
          <a:lstStyle/>
          <a:p>
            <a:r>
              <a:rPr kumimoji="1" lang="en-US" altLang="ja-JP" sz="2800" dirty="0"/>
              <a:t>Input:</a:t>
            </a:r>
            <a:r>
              <a:rPr kumimoji="1" lang="ja-JP" altLang="en-US" sz="2800"/>
              <a:t> グラフデータ</a:t>
            </a:r>
          </a:p>
        </p:txBody>
      </p:sp>
      <p:sp>
        <p:nvSpPr>
          <p:cNvPr id="11" name="テキスト ボックス 10">
            <a:extLst>
              <a:ext uri="{FF2B5EF4-FFF2-40B4-BE49-F238E27FC236}">
                <a16:creationId xmlns:a16="http://schemas.microsoft.com/office/drawing/2014/main" id="{BAD74965-9F2B-7946-96E6-A3AFB36E1972}"/>
              </a:ext>
            </a:extLst>
          </p:cNvPr>
          <p:cNvSpPr txBox="1"/>
          <p:nvPr/>
        </p:nvSpPr>
        <p:spPr>
          <a:xfrm>
            <a:off x="690435" y="5030501"/>
            <a:ext cx="3562194" cy="523220"/>
          </a:xfrm>
          <a:prstGeom prst="rect">
            <a:avLst/>
          </a:prstGeom>
          <a:noFill/>
        </p:spPr>
        <p:txBody>
          <a:bodyPr wrap="none" rtlCol="0">
            <a:spAutoFit/>
          </a:bodyPr>
          <a:lstStyle/>
          <a:p>
            <a:r>
              <a:rPr kumimoji="1" lang="en-US" altLang="ja-JP" sz="2800" dirty="0"/>
              <a:t>Output:</a:t>
            </a:r>
            <a:r>
              <a:rPr kumimoji="1" lang="ja-JP" altLang="en-US" sz="2800"/>
              <a:t> グラフの性質</a:t>
            </a:r>
          </a:p>
        </p:txBody>
      </p:sp>
    </p:spTree>
    <p:extLst>
      <p:ext uri="{BB962C8B-B14F-4D97-AF65-F5344CB8AC3E}">
        <p14:creationId xmlns:p14="http://schemas.microsoft.com/office/powerpoint/2010/main" val="4212321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2DD66F-E89C-9C4E-B0E0-D312E88616FB}"/>
              </a:ext>
            </a:extLst>
          </p:cNvPr>
          <p:cNvSpPr>
            <a:spLocks noGrp="1"/>
          </p:cNvSpPr>
          <p:nvPr>
            <p:ph type="title"/>
          </p:nvPr>
        </p:nvSpPr>
        <p:spPr/>
        <p:txBody>
          <a:bodyPr/>
          <a:lstStyle/>
          <a:p>
            <a:r>
              <a:rPr kumimoji="1" lang="ja-JP" altLang="en-US"/>
              <a:t>グラフ分類回帰問題</a:t>
            </a:r>
          </a:p>
        </p:txBody>
      </p:sp>
      <p:sp>
        <p:nvSpPr>
          <p:cNvPr id="3" name="コンテンツ プレースホルダー 2">
            <a:extLst>
              <a:ext uri="{FF2B5EF4-FFF2-40B4-BE49-F238E27FC236}">
                <a16:creationId xmlns:a16="http://schemas.microsoft.com/office/drawing/2014/main" id="{890B4BE3-EDE2-D04F-ABB1-397C69295EE7}"/>
              </a:ext>
            </a:extLst>
          </p:cNvPr>
          <p:cNvSpPr>
            <a:spLocks noGrp="1"/>
          </p:cNvSpPr>
          <p:nvPr>
            <p:ph idx="1"/>
          </p:nvPr>
        </p:nvSpPr>
        <p:spPr>
          <a:xfrm>
            <a:off x="628649" y="1690688"/>
            <a:ext cx="9936377" cy="4802185"/>
          </a:xfrm>
        </p:spPr>
        <p:txBody>
          <a:bodyPr>
            <a:normAutofit/>
          </a:bodyPr>
          <a:lstStyle/>
          <a:p>
            <a:pPr marL="0" indent="0">
              <a:buNone/>
            </a:pPr>
            <a:r>
              <a:rPr lang="ja-JP" altLang="en-US" u="sng"/>
              <a:t>特徴量</a:t>
            </a:r>
            <a:endParaRPr lang="en-US" altLang="ja-JP" u="sng" dirty="0"/>
          </a:p>
          <a:p>
            <a:pPr marL="0" indent="0">
              <a:buNone/>
            </a:pPr>
            <a:r>
              <a:rPr lang="ja-JP" altLang="en-US"/>
              <a:t>　部分グラフの有無</a:t>
            </a:r>
            <a:endParaRPr lang="en-US" altLang="ja-JP" dirty="0"/>
          </a:p>
          <a:p>
            <a:pPr marL="0" indent="0">
              <a:buNone/>
            </a:pPr>
            <a:endParaRPr lang="en-US" altLang="ja-JP" dirty="0"/>
          </a:p>
          <a:p>
            <a:pPr marL="0" indent="0">
              <a:buNone/>
            </a:pPr>
            <a:endParaRPr lang="en-US" altLang="ja-JP" sz="1050" dirty="0"/>
          </a:p>
          <a:p>
            <a:pPr marL="0" indent="0">
              <a:buNone/>
            </a:pPr>
            <a:r>
              <a:rPr kumimoji="1" lang="ja-JP" altLang="en-US" u="sng"/>
              <a:t>問題点</a:t>
            </a:r>
            <a:endParaRPr kumimoji="1" lang="en-US" altLang="ja-JP" u="sng" dirty="0"/>
          </a:p>
          <a:p>
            <a:pPr marL="0" indent="0">
              <a:buNone/>
            </a:pPr>
            <a:r>
              <a:rPr lang="ja-JP" altLang="en-US"/>
              <a:t>　グラフサイズに対して部分グラフの総数は組合せ爆発</a:t>
            </a:r>
            <a:endParaRPr lang="en-US" altLang="ja-JP" dirty="0"/>
          </a:p>
          <a:p>
            <a:pPr marL="0" indent="0">
              <a:buNone/>
            </a:pPr>
            <a:endParaRPr lang="en-US" altLang="ja-JP" dirty="0">
              <a:solidFill>
                <a:srgbClr val="C00000"/>
              </a:solidFill>
            </a:endParaRPr>
          </a:p>
          <a:p>
            <a:pPr marL="0" indent="0">
              <a:buNone/>
            </a:pPr>
            <a:r>
              <a:rPr lang="ja-JP" altLang="en-US" u="sng"/>
              <a:t>既存研究</a:t>
            </a:r>
            <a:endParaRPr lang="en-US" altLang="ja-JP" u="sng" dirty="0"/>
          </a:p>
          <a:p>
            <a:pPr marL="0" indent="0">
              <a:buNone/>
            </a:pPr>
            <a:r>
              <a:rPr lang="ja-JP" altLang="en-US"/>
              <a:t>・</a:t>
            </a:r>
            <a:r>
              <a:rPr lang="en-US" altLang="ja-JP" dirty="0"/>
              <a:t>2-step approach </a:t>
            </a:r>
            <a:r>
              <a:rPr lang="en-US" altLang="ja-JP" sz="1800" dirty="0"/>
              <a:t>[Wale et al., 2007]</a:t>
            </a:r>
          </a:p>
          <a:p>
            <a:pPr marL="0" indent="0">
              <a:buNone/>
            </a:pPr>
            <a:r>
              <a:rPr lang="ja-JP" altLang="en-US"/>
              <a:t>★</a:t>
            </a:r>
            <a:r>
              <a:rPr lang="en-US" altLang="ja-JP" dirty="0"/>
              <a:t>Simultaneous approach </a:t>
            </a:r>
            <a:r>
              <a:rPr lang="en-US" altLang="ja-JP" sz="1800" dirty="0"/>
              <a:t>[</a:t>
            </a:r>
            <a:r>
              <a:rPr lang="en-US" altLang="ja-JP" sz="1800" dirty="0" err="1"/>
              <a:t>Saigo</a:t>
            </a:r>
            <a:r>
              <a:rPr lang="en-US" altLang="ja-JP" sz="1800" dirty="0"/>
              <a:t> et al., 2009][Shirakawa et al., 2018]</a:t>
            </a:r>
          </a:p>
        </p:txBody>
      </p:sp>
      <p:sp>
        <p:nvSpPr>
          <p:cNvPr id="4" name="スライド番号プレースホルダー 3">
            <a:extLst>
              <a:ext uri="{FF2B5EF4-FFF2-40B4-BE49-F238E27FC236}">
                <a16:creationId xmlns:a16="http://schemas.microsoft.com/office/drawing/2014/main" id="{AFD4EB49-13AA-564A-A355-DA30C4D806E9}"/>
              </a:ext>
            </a:extLst>
          </p:cNvPr>
          <p:cNvSpPr>
            <a:spLocks noGrp="1"/>
          </p:cNvSpPr>
          <p:nvPr>
            <p:ph type="sldNum" sz="quarter" idx="12"/>
          </p:nvPr>
        </p:nvSpPr>
        <p:spPr/>
        <p:txBody>
          <a:bodyPr/>
          <a:lstStyle/>
          <a:p>
            <a:fld id="{C43D2B4F-7C46-054A-9107-F4F43BECA26E}" type="slidenum">
              <a:rPr kumimoji="1" lang="ja-JP" altLang="en-US" smtClean="0"/>
              <a:pPr/>
              <a:t>4</a:t>
            </a:fld>
            <a:endParaRPr kumimoji="1" lang="ja-JP" altLang="en-US"/>
          </a:p>
        </p:txBody>
      </p:sp>
      <p:pic>
        <p:nvPicPr>
          <p:cNvPr id="6" name="図 5">
            <a:extLst>
              <a:ext uri="{FF2B5EF4-FFF2-40B4-BE49-F238E27FC236}">
                <a16:creationId xmlns:a16="http://schemas.microsoft.com/office/drawing/2014/main" id="{140253A4-C8D8-7044-9730-B0EA92CC2F68}"/>
              </a:ext>
            </a:extLst>
          </p:cNvPr>
          <p:cNvPicPr>
            <a:picLocks noChangeAspect="1"/>
          </p:cNvPicPr>
          <p:nvPr/>
        </p:nvPicPr>
        <p:blipFill>
          <a:blip r:embed="rId2"/>
          <a:stretch>
            <a:fillRect/>
          </a:stretch>
        </p:blipFill>
        <p:spPr>
          <a:xfrm>
            <a:off x="5021869" y="1455904"/>
            <a:ext cx="2616148" cy="2069174"/>
          </a:xfrm>
          <a:prstGeom prst="rect">
            <a:avLst/>
          </a:prstGeom>
        </p:spPr>
      </p:pic>
    </p:spTree>
    <p:extLst>
      <p:ext uri="{BB962C8B-B14F-4D97-AF65-F5344CB8AC3E}">
        <p14:creationId xmlns:p14="http://schemas.microsoft.com/office/powerpoint/2010/main" val="42171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18ED75-9E6D-3748-9CCE-D2B0C84505B5}"/>
              </a:ext>
            </a:extLst>
          </p:cNvPr>
          <p:cNvSpPr>
            <a:spLocks noGrp="1"/>
          </p:cNvSpPr>
          <p:nvPr>
            <p:ph type="title"/>
          </p:nvPr>
        </p:nvSpPr>
        <p:spPr/>
        <p:txBody>
          <a:bodyPr/>
          <a:lstStyle/>
          <a:p>
            <a:r>
              <a:rPr kumimoji="1" lang="ja-JP" altLang="en-US"/>
              <a:t>既存手法</a:t>
            </a:r>
            <a:r>
              <a:rPr lang="ja-JP" altLang="en-US"/>
              <a:t>（モデル）</a:t>
            </a:r>
            <a:endParaRPr kumimoji="1" lang="ja-JP" altLang="en-US"/>
          </a:p>
        </p:txBody>
      </p:sp>
      <p:sp>
        <p:nvSpPr>
          <p:cNvPr id="3" name="コンテンツ プレースホルダー 2">
            <a:extLst>
              <a:ext uri="{FF2B5EF4-FFF2-40B4-BE49-F238E27FC236}">
                <a16:creationId xmlns:a16="http://schemas.microsoft.com/office/drawing/2014/main" id="{DCB53525-60D7-DF40-A6EB-537BCB5114E3}"/>
              </a:ext>
            </a:extLst>
          </p:cNvPr>
          <p:cNvSpPr>
            <a:spLocks noGrp="1"/>
          </p:cNvSpPr>
          <p:nvPr>
            <p:ph idx="1"/>
          </p:nvPr>
        </p:nvSpPr>
        <p:spPr>
          <a:xfrm>
            <a:off x="628649" y="1690689"/>
            <a:ext cx="8157541" cy="4486274"/>
          </a:xfrm>
        </p:spPr>
        <p:txBody>
          <a:bodyPr/>
          <a:lstStyle/>
          <a:p>
            <a:pPr marL="0" indent="0">
              <a:buNone/>
            </a:pPr>
            <a:r>
              <a:rPr lang="ja-JP" altLang="en-US"/>
              <a:t>モデルの学習と部分グラフ探索・選択を同時に行う</a:t>
            </a:r>
          </a:p>
          <a:p>
            <a:pPr marL="0" indent="0">
              <a:buNone/>
            </a:pPr>
            <a:endParaRPr lang="en-US" altLang="ja-JP" sz="1050" dirty="0"/>
          </a:p>
          <a:p>
            <a:pPr marL="0" indent="0">
              <a:buNone/>
            </a:pPr>
            <a:r>
              <a:rPr lang="ja-JP" altLang="en-US" u="sng"/>
              <a:t>モデル</a:t>
            </a:r>
            <a:r>
              <a:rPr lang="en-US" altLang="ja-JP" u="sng" dirty="0"/>
              <a:t> (</a:t>
            </a:r>
            <a:r>
              <a:rPr lang="en-US" altLang="ja-JP" sz="2000" u="sng" dirty="0"/>
              <a:t>Gradient Tree Boosting</a:t>
            </a:r>
            <a:r>
              <a:rPr lang="en-US" altLang="ja-JP" u="sng" dirty="0"/>
              <a:t>)</a:t>
            </a:r>
          </a:p>
        </p:txBody>
      </p:sp>
      <p:sp>
        <p:nvSpPr>
          <p:cNvPr id="4" name="スライド番号プレースホルダー 3">
            <a:extLst>
              <a:ext uri="{FF2B5EF4-FFF2-40B4-BE49-F238E27FC236}">
                <a16:creationId xmlns:a16="http://schemas.microsoft.com/office/drawing/2014/main" id="{6F787725-9864-6A48-9C67-E4B9EF5DDCC1}"/>
              </a:ext>
            </a:extLst>
          </p:cNvPr>
          <p:cNvSpPr>
            <a:spLocks noGrp="1"/>
          </p:cNvSpPr>
          <p:nvPr>
            <p:ph type="sldNum" sz="quarter" idx="12"/>
          </p:nvPr>
        </p:nvSpPr>
        <p:spPr/>
        <p:txBody>
          <a:bodyPr/>
          <a:lstStyle/>
          <a:p>
            <a:fld id="{C43D2B4F-7C46-054A-9107-F4F43BECA26E}" type="slidenum">
              <a:rPr kumimoji="1" lang="ja-JP" altLang="en-US" smtClean="0"/>
              <a:pPr/>
              <a:t>5</a:t>
            </a:fld>
            <a:endParaRPr kumimoji="1" lang="ja-JP" altLang="en-US"/>
          </a:p>
        </p:txBody>
      </p:sp>
      <p:grpSp>
        <p:nvGrpSpPr>
          <p:cNvPr id="48" name="グループ化 47">
            <a:extLst>
              <a:ext uri="{FF2B5EF4-FFF2-40B4-BE49-F238E27FC236}">
                <a16:creationId xmlns:a16="http://schemas.microsoft.com/office/drawing/2014/main" id="{7A02CFBA-543D-B741-A994-F124DBDAB762}"/>
              </a:ext>
            </a:extLst>
          </p:cNvPr>
          <p:cNvGrpSpPr/>
          <p:nvPr/>
        </p:nvGrpSpPr>
        <p:grpSpPr>
          <a:xfrm>
            <a:off x="357810" y="2936854"/>
            <a:ext cx="4214190" cy="3329803"/>
            <a:chOff x="238801" y="3070993"/>
            <a:chExt cx="4333199" cy="3421881"/>
          </a:xfrm>
        </p:grpSpPr>
        <p:pic>
          <p:nvPicPr>
            <p:cNvPr id="49" name="図 48">
              <a:extLst>
                <a:ext uri="{FF2B5EF4-FFF2-40B4-BE49-F238E27FC236}">
                  <a16:creationId xmlns:a16="http://schemas.microsoft.com/office/drawing/2014/main" id="{790D34B4-382E-3F44-A595-C1BDB665ACB4}"/>
                </a:ext>
              </a:extLst>
            </p:cNvPr>
            <p:cNvPicPr>
              <a:picLocks noChangeAspect="1"/>
            </p:cNvPicPr>
            <p:nvPr/>
          </p:nvPicPr>
          <p:blipFill>
            <a:blip r:embed="rId2"/>
            <a:stretch>
              <a:fillRect/>
            </a:stretch>
          </p:blipFill>
          <p:spPr>
            <a:xfrm>
              <a:off x="595791" y="3070993"/>
              <a:ext cx="3289299" cy="3421881"/>
            </a:xfrm>
            <a:prstGeom prst="rect">
              <a:avLst/>
            </a:prstGeom>
          </p:spPr>
        </p:pic>
        <p:pic>
          <p:nvPicPr>
            <p:cNvPr id="50" name="図 49">
              <a:extLst>
                <a:ext uri="{FF2B5EF4-FFF2-40B4-BE49-F238E27FC236}">
                  <a16:creationId xmlns:a16="http://schemas.microsoft.com/office/drawing/2014/main" id="{5DA517BD-C546-304D-9A9A-3D670C81C4DC}"/>
                </a:ext>
              </a:extLst>
            </p:cNvPr>
            <p:cNvPicPr>
              <a:picLocks noChangeAspect="1"/>
            </p:cNvPicPr>
            <p:nvPr/>
          </p:nvPicPr>
          <p:blipFill>
            <a:blip r:embed="rId3"/>
            <a:stretch>
              <a:fillRect/>
            </a:stretch>
          </p:blipFill>
          <p:spPr>
            <a:xfrm>
              <a:off x="2368582" y="3774466"/>
              <a:ext cx="501138" cy="369331"/>
            </a:xfrm>
            <a:prstGeom prst="rect">
              <a:avLst/>
            </a:prstGeom>
          </p:spPr>
        </p:pic>
        <p:sp useBgFill="1">
          <p:nvSpPr>
            <p:cNvPr id="51" name="テキスト ボックス 50">
              <a:extLst>
                <a:ext uri="{FF2B5EF4-FFF2-40B4-BE49-F238E27FC236}">
                  <a16:creationId xmlns:a16="http://schemas.microsoft.com/office/drawing/2014/main" id="{6267CD0F-30DC-D645-A7EB-F8C928EC677C}"/>
                </a:ext>
              </a:extLst>
            </p:cNvPr>
            <p:cNvSpPr txBox="1"/>
            <p:nvPr/>
          </p:nvSpPr>
          <p:spPr>
            <a:xfrm>
              <a:off x="1042196" y="4173687"/>
              <a:ext cx="646331" cy="338554"/>
            </a:xfrm>
            <a:prstGeom prst="rect">
              <a:avLst/>
            </a:prstGeom>
          </p:spPr>
          <p:txBody>
            <a:bodyPr wrap="square" rtlCol="0">
              <a:spAutoFit/>
            </a:bodyPr>
            <a:lstStyle/>
            <a:p>
              <a:r>
                <a:rPr kumimoji="1" lang="ja-JP" altLang="en-US" sz="1600"/>
                <a:t>含む</a:t>
              </a:r>
            </a:p>
          </p:txBody>
        </p:sp>
        <p:sp useBgFill="1">
          <p:nvSpPr>
            <p:cNvPr id="52" name="テキスト ボックス 51">
              <a:extLst>
                <a:ext uri="{FF2B5EF4-FFF2-40B4-BE49-F238E27FC236}">
                  <a16:creationId xmlns:a16="http://schemas.microsoft.com/office/drawing/2014/main" id="{03E5262B-D167-F242-A79D-C176F3B4F2F7}"/>
                </a:ext>
              </a:extLst>
            </p:cNvPr>
            <p:cNvSpPr txBox="1"/>
            <p:nvPr/>
          </p:nvSpPr>
          <p:spPr>
            <a:xfrm>
              <a:off x="3471869" y="4173687"/>
              <a:ext cx="1100131" cy="338554"/>
            </a:xfrm>
            <a:prstGeom prst="rect">
              <a:avLst/>
            </a:prstGeom>
          </p:spPr>
          <p:txBody>
            <a:bodyPr wrap="square" rtlCol="0">
              <a:spAutoFit/>
            </a:bodyPr>
            <a:lstStyle/>
            <a:p>
              <a:r>
                <a:rPr kumimoji="1" lang="ja-JP" altLang="en-US" sz="1600"/>
                <a:t>含まない</a:t>
              </a:r>
            </a:p>
          </p:txBody>
        </p:sp>
        <p:sp useBgFill="1">
          <p:nvSpPr>
            <p:cNvPr id="53" name="テキスト ボックス 52">
              <a:extLst>
                <a:ext uri="{FF2B5EF4-FFF2-40B4-BE49-F238E27FC236}">
                  <a16:creationId xmlns:a16="http://schemas.microsoft.com/office/drawing/2014/main" id="{68CFC14B-ADE3-0444-976F-82382B9BDBBD}"/>
                </a:ext>
              </a:extLst>
            </p:cNvPr>
            <p:cNvSpPr txBox="1"/>
            <p:nvPr/>
          </p:nvSpPr>
          <p:spPr>
            <a:xfrm>
              <a:off x="238801" y="5385935"/>
              <a:ext cx="646331" cy="338554"/>
            </a:xfrm>
            <a:prstGeom prst="rect">
              <a:avLst/>
            </a:prstGeom>
          </p:spPr>
          <p:txBody>
            <a:bodyPr wrap="square" rtlCol="0">
              <a:spAutoFit/>
            </a:bodyPr>
            <a:lstStyle/>
            <a:p>
              <a:r>
                <a:rPr kumimoji="1" lang="ja-JP" altLang="en-US" sz="1600"/>
                <a:t>含む</a:t>
              </a:r>
            </a:p>
          </p:txBody>
        </p:sp>
        <p:sp useBgFill="1">
          <p:nvSpPr>
            <p:cNvPr id="54" name="テキスト ボックス 53">
              <a:extLst>
                <a:ext uri="{FF2B5EF4-FFF2-40B4-BE49-F238E27FC236}">
                  <a16:creationId xmlns:a16="http://schemas.microsoft.com/office/drawing/2014/main" id="{B64869A7-AB52-034C-9C0D-60F92D2E7E7B}"/>
                </a:ext>
              </a:extLst>
            </p:cNvPr>
            <p:cNvSpPr txBox="1"/>
            <p:nvPr/>
          </p:nvSpPr>
          <p:spPr>
            <a:xfrm>
              <a:off x="2811131" y="5385935"/>
              <a:ext cx="1100131" cy="338554"/>
            </a:xfrm>
            <a:prstGeom prst="rect">
              <a:avLst/>
            </a:prstGeom>
          </p:spPr>
          <p:txBody>
            <a:bodyPr wrap="square" rtlCol="0">
              <a:spAutoFit/>
            </a:bodyPr>
            <a:lstStyle/>
            <a:p>
              <a:r>
                <a:rPr kumimoji="1" lang="ja-JP" altLang="en-US" sz="1600"/>
                <a:t>含まない</a:t>
              </a:r>
            </a:p>
          </p:txBody>
        </p:sp>
        <p:pic>
          <p:nvPicPr>
            <p:cNvPr id="55" name="図 54">
              <a:extLst>
                <a:ext uri="{FF2B5EF4-FFF2-40B4-BE49-F238E27FC236}">
                  <a16:creationId xmlns:a16="http://schemas.microsoft.com/office/drawing/2014/main" id="{4B9A66B1-0583-0341-87F7-B9BE096C94EA}"/>
                </a:ext>
              </a:extLst>
            </p:cNvPr>
            <p:cNvPicPr>
              <a:picLocks noChangeAspect="1"/>
            </p:cNvPicPr>
            <p:nvPr/>
          </p:nvPicPr>
          <p:blipFill>
            <a:blip r:embed="rId4"/>
            <a:stretch>
              <a:fillRect/>
            </a:stretch>
          </p:blipFill>
          <p:spPr>
            <a:xfrm>
              <a:off x="1587781" y="4954596"/>
              <a:ext cx="520700" cy="266700"/>
            </a:xfrm>
            <a:prstGeom prst="rect">
              <a:avLst/>
            </a:prstGeom>
          </p:spPr>
        </p:pic>
      </p:grpSp>
      <p:sp>
        <p:nvSpPr>
          <p:cNvPr id="56" name="角丸四角形吹き出し 55">
            <a:extLst>
              <a:ext uri="{FF2B5EF4-FFF2-40B4-BE49-F238E27FC236}">
                <a16:creationId xmlns:a16="http://schemas.microsoft.com/office/drawing/2014/main" id="{5CA7D959-429B-9F4E-ADBC-1805D094E07C}"/>
              </a:ext>
            </a:extLst>
          </p:cNvPr>
          <p:cNvSpPr/>
          <p:nvPr/>
        </p:nvSpPr>
        <p:spPr>
          <a:xfrm>
            <a:off x="5292733" y="3278143"/>
            <a:ext cx="3289300" cy="2801983"/>
          </a:xfrm>
          <a:prstGeom prst="wedgeRoundRectCallout">
            <a:avLst>
              <a:gd name="adj1" fmla="val -75515"/>
              <a:gd name="adj2" fmla="val -33440"/>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グラフィックス 56">
            <a:extLst>
              <a:ext uri="{FF2B5EF4-FFF2-40B4-BE49-F238E27FC236}">
                <a16:creationId xmlns:a16="http://schemas.microsoft.com/office/drawing/2014/main" id="{21C14BC3-7335-0D46-92DE-9E99DC43E0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653" y="3905623"/>
            <a:ext cx="3156035" cy="1775270"/>
          </a:xfrm>
          <a:prstGeom prst="rect">
            <a:avLst/>
          </a:prstGeom>
        </p:spPr>
      </p:pic>
      <p:sp>
        <p:nvSpPr>
          <p:cNvPr id="58" name="正方形/長方形 57">
            <a:extLst>
              <a:ext uri="{FF2B5EF4-FFF2-40B4-BE49-F238E27FC236}">
                <a16:creationId xmlns:a16="http://schemas.microsoft.com/office/drawing/2014/main" id="{2B9D8774-0001-D845-8F16-B17D5CF11B6E}"/>
              </a:ext>
            </a:extLst>
          </p:cNvPr>
          <p:cNvSpPr/>
          <p:nvPr/>
        </p:nvSpPr>
        <p:spPr>
          <a:xfrm>
            <a:off x="5807209" y="2401547"/>
            <a:ext cx="1415772" cy="461665"/>
          </a:xfrm>
          <a:prstGeom prst="rect">
            <a:avLst/>
          </a:prstGeom>
        </p:spPr>
        <p:txBody>
          <a:bodyPr wrap="none">
            <a:spAutoFit/>
          </a:bodyPr>
          <a:lstStyle/>
          <a:p>
            <a:r>
              <a:rPr kumimoji="1" lang="ja-JP" altLang="en-US" sz="2400" u="sng"/>
              <a:t>特徴探索</a:t>
            </a:r>
          </a:p>
        </p:txBody>
      </p:sp>
      <p:sp>
        <p:nvSpPr>
          <p:cNvPr id="59" name="正方形/長方形 58">
            <a:extLst>
              <a:ext uri="{FF2B5EF4-FFF2-40B4-BE49-F238E27FC236}">
                <a16:creationId xmlns:a16="http://schemas.microsoft.com/office/drawing/2014/main" id="{05DA47B0-2F7B-8E4C-AAF6-4C2DAE8C93A5}"/>
              </a:ext>
            </a:extLst>
          </p:cNvPr>
          <p:cNvSpPr/>
          <p:nvPr/>
        </p:nvSpPr>
        <p:spPr>
          <a:xfrm>
            <a:off x="6515095" y="3448925"/>
            <a:ext cx="939805" cy="369332"/>
          </a:xfrm>
          <a:prstGeom prst="rect">
            <a:avLst/>
          </a:prstGeom>
        </p:spPr>
        <p:txBody>
          <a:bodyPr wrap="square">
            <a:spAutoFit/>
          </a:bodyPr>
          <a:lstStyle/>
          <a:p>
            <a:r>
              <a:rPr kumimoji="1" lang="ja-JP" altLang="en-US"/>
              <a:t>探索木</a:t>
            </a:r>
          </a:p>
        </p:txBody>
      </p:sp>
      <p:sp>
        <p:nvSpPr>
          <p:cNvPr id="60" name="テキスト ボックス 59">
            <a:extLst>
              <a:ext uri="{FF2B5EF4-FFF2-40B4-BE49-F238E27FC236}">
                <a16:creationId xmlns:a16="http://schemas.microsoft.com/office/drawing/2014/main" id="{A75A6251-9B2D-AF4B-AFAD-715E3C683726}"/>
              </a:ext>
            </a:extLst>
          </p:cNvPr>
          <p:cNvSpPr txBox="1"/>
          <p:nvPr/>
        </p:nvSpPr>
        <p:spPr>
          <a:xfrm>
            <a:off x="672100" y="2888863"/>
            <a:ext cx="877163" cy="369332"/>
          </a:xfrm>
          <a:prstGeom prst="rect">
            <a:avLst/>
          </a:prstGeom>
          <a:noFill/>
        </p:spPr>
        <p:txBody>
          <a:bodyPr wrap="none" rtlCol="0">
            <a:spAutoFit/>
          </a:bodyPr>
          <a:lstStyle/>
          <a:p>
            <a:r>
              <a:rPr kumimoji="1" lang="ja-JP" altLang="en-US"/>
              <a:t>回帰木</a:t>
            </a:r>
          </a:p>
        </p:txBody>
      </p:sp>
    </p:spTree>
    <p:extLst>
      <p:ext uri="{BB962C8B-B14F-4D97-AF65-F5344CB8AC3E}">
        <p14:creationId xmlns:p14="http://schemas.microsoft.com/office/powerpoint/2010/main" val="1616910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927646-5444-4049-8488-50DCF8B69CAF}"/>
              </a:ext>
            </a:extLst>
          </p:cNvPr>
          <p:cNvSpPr>
            <a:spLocks noGrp="1"/>
          </p:cNvSpPr>
          <p:nvPr>
            <p:ph type="title"/>
          </p:nvPr>
        </p:nvSpPr>
        <p:spPr/>
        <p:txBody>
          <a:bodyPr/>
          <a:lstStyle/>
          <a:p>
            <a:r>
              <a:rPr kumimoji="1" lang="ja-JP" altLang="en-US"/>
              <a:t>既存手法（特徴探索）</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879B49C-80D6-D548-9B8A-FB689FCE74C2}"/>
                  </a:ext>
                </a:extLst>
              </p:cNvPr>
              <p:cNvSpPr>
                <a:spLocks noGrp="1"/>
              </p:cNvSpPr>
              <p:nvPr>
                <p:ph idx="1"/>
              </p:nvPr>
            </p:nvSpPr>
            <p:spPr/>
            <p:txBody>
              <a:bodyPr>
                <a:normAutofit/>
              </a:bodyPr>
              <a:lstStyle/>
              <a:p>
                <a:pPr marL="0" indent="0">
                  <a:buNone/>
                </a:pPr>
                <a:r>
                  <a:rPr kumimoji="1" lang="ja-JP" altLang="en-US"/>
                  <a:t>分割後の不純度（二乗誤差和：</a:t>
                </a:r>
                <a14:m>
                  <m:oMath xmlns:m="http://schemas.openxmlformats.org/officeDocument/2006/math">
                    <m:r>
                      <m:rPr>
                        <m:sty m:val="p"/>
                      </m:rPr>
                      <a:rPr kumimoji="1" lang="en-US" altLang="ja-JP" b="0" i="0" smtClean="0">
                        <a:latin typeface="Cambria Math" panose="02040503050406030204" pitchFamily="18" charset="0"/>
                      </a:rPr>
                      <m:t>TSS</m:t>
                    </m:r>
                  </m:oMath>
                </a14:m>
                <a:r>
                  <a:rPr kumimoji="1" lang="ja-JP" altLang="en-US"/>
                  <a:t>）が最小になる</a:t>
                </a:r>
                <a:endParaRPr kumimoji="1" lang="en-US" altLang="ja-JP" dirty="0"/>
              </a:p>
              <a:p>
                <a:pPr marL="0" indent="0">
                  <a:buNone/>
                </a:pPr>
                <a:r>
                  <a:rPr kumimoji="1" lang="ja-JP" altLang="en-US"/>
                  <a:t>部分グラフ特徴</a:t>
                </a:r>
                <a:r>
                  <a:rPr lang="ja-JP" altLang="en-US"/>
                  <a:t>（</a:t>
                </a:r>
                <a14:m>
                  <m:oMath xmlns:m="http://schemas.openxmlformats.org/officeDocument/2006/math">
                    <m:r>
                      <a:rPr lang="en-US" altLang="ja-JP" b="0" i="1" smtClean="0">
                        <a:latin typeface="Cambria Math" panose="02040503050406030204" pitchFamily="18" charset="0"/>
                      </a:rPr>
                      <m:t>𝑔</m:t>
                    </m:r>
                  </m:oMath>
                </a14:m>
                <a:r>
                  <a:rPr lang="ja-JP" altLang="en-US"/>
                  <a:t>）</a:t>
                </a:r>
                <a:r>
                  <a:rPr kumimoji="1" lang="ja-JP" altLang="en-US"/>
                  <a:t>を</a:t>
                </a:r>
                <a:r>
                  <a:rPr lang="ja-JP" altLang="en-US"/>
                  <a:t>深さ優先的に</a:t>
                </a:r>
                <a:r>
                  <a:rPr kumimoji="1" lang="ja-JP" altLang="en-US"/>
                  <a:t>探索</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sz="4000" dirty="0"/>
              </a:p>
              <a:p>
                <a:pPr marL="0" indent="0">
                  <a:buNone/>
                </a:pPr>
                <a:r>
                  <a:rPr kumimoji="1" lang="ja-JP" altLang="en-US"/>
                  <a:t>探索木の包含関係を利用すると</a:t>
                </a:r>
                <a:r>
                  <a:rPr lang="ja-JP" altLang="en-US"/>
                  <a:t>子孫ノードでの</a:t>
                </a:r>
                <a:endParaRPr lang="en-US" altLang="ja-JP" dirty="0"/>
              </a:p>
              <a:p>
                <a:pPr marL="0" indent="0">
                  <a:buNone/>
                </a:pPr>
                <a:r>
                  <a:rPr lang="ja-JP" altLang="en-US"/>
                  <a:t>分割における不純度の下限値（</a:t>
                </a:r>
                <a:r>
                  <a:rPr lang="en-US" altLang="ja-JP" dirty="0"/>
                  <a:t>Bound</a:t>
                </a:r>
                <a:r>
                  <a:rPr lang="ja-JP" altLang="en-US"/>
                  <a:t>）が計算可能</a:t>
                </a:r>
                <a:endParaRPr kumimoji="1" lang="en-US" altLang="ja-JP" dirty="0"/>
              </a:p>
              <a:p>
                <a:pPr marL="0" indent="0">
                  <a:buNone/>
                </a:pPr>
                <a:r>
                  <a:rPr kumimoji="1" lang="ja-JP" altLang="en-US"/>
                  <a:t>　　　</a:t>
                </a:r>
                <a:r>
                  <a:rPr kumimoji="1" lang="en-US" altLang="ja-JP" dirty="0"/>
                  <a:t>Bound</a:t>
                </a:r>
                <a:r>
                  <a:rPr kumimoji="1" lang="ja-JP" altLang="en-US"/>
                  <a:t>の値を用いた枝刈りが可能</a:t>
                </a:r>
              </a:p>
            </p:txBody>
          </p:sp>
        </mc:Choice>
        <mc:Fallback>
          <p:sp>
            <p:nvSpPr>
              <p:cNvPr id="3" name="コンテンツ プレースホルダー 2">
                <a:extLst>
                  <a:ext uri="{FF2B5EF4-FFF2-40B4-BE49-F238E27FC236}">
                    <a16:creationId xmlns:a16="http://schemas.microsoft.com/office/drawing/2014/main" id="{A879B49C-80D6-D548-9B8A-FB689FCE74C2}"/>
                  </a:ext>
                </a:extLst>
              </p:cNvPr>
              <p:cNvSpPr>
                <a:spLocks noGrp="1" noRot="1" noChangeAspect="1" noMove="1" noResize="1" noEditPoints="1" noAdjustHandles="1" noChangeArrowheads="1" noChangeShapeType="1" noTextEdit="1"/>
              </p:cNvSpPr>
              <p:nvPr>
                <p:ph idx="1"/>
              </p:nvPr>
            </p:nvSpPr>
            <p:spPr>
              <a:blipFill>
                <a:blip r:embed="rId3"/>
                <a:stretch>
                  <a:fillRect l="-1286" t="-169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7F3C495-2EB4-8A4F-A56A-0B9FB30DEFC5}"/>
              </a:ext>
            </a:extLst>
          </p:cNvPr>
          <p:cNvSpPr>
            <a:spLocks noGrp="1"/>
          </p:cNvSpPr>
          <p:nvPr>
            <p:ph type="sldNum" sz="quarter" idx="12"/>
          </p:nvPr>
        </p:nvSpPr>
        <p:spPr/>
        <p:txBody>
          <a:bodyPr/>
          <a:lstStyle/>
          <a:p>
            <a:fld id="{C43D2B4F-7C46-054A-9107-F4F43BECA26E}" type="slidenum">
              <a:rPr kumimoji="1" lang="ja-JP" altLang="en-US" smtClean="0"/>
              <a:pPr/>
              <a:t>6</a:t>
            </a:fld>
            <a:endParaRPr kumimoji="1" lang="ja-JP" altLang="en-US"/>
          </a:p>
        </p:txBody>
      </p:sp>
      <p:pic>
        <p:nvPicPr>
          <p:cNvPr id="5" name="グラフィックス 4">
            <a:extLst>
              <a:ext uri="{FF2B5EF4-FFF2-40B4-BE49-F238E27FC236}">
                <a16:creationId xmlns:a16="http://schemas.microsoft.com/office/drawing/2014/main" id="{7D567715-060F-6D47-8DB5-F1A571948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8928" y="2950792"/>
            <a:ext cx="2326584" cy="1308703"/>
          </a:xfrm>
          <a:prstGeom prst="rect">
            <a:avLst/>
          </a:prstGeo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739628D8-300C-8343-9B5C-87BC54F0E1F5}"/>
                  </a:ext>
                </a:extLst>
              </p:cNvPr>
              <p:cNvSpPr txBox="1"/>
              <p:nvPr/>
            </p:nvSpPr>
            <p:spPr>
              <a:xfrm>
                <a:off x="1193938" y="3026648"/>
                <a:ext cx="3987182" cy="104464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a:latin typeface="Cambria Math" panose="02040503050406030204" pitchFamily="18" charset="0"/>
                            </a:rPr>
                            <m:t>argmin</m:t>
                          </m:r>
                        </m:e>
                        <m:sub>
                          <m:r>
                            <m:rPr>
                              <m:sty m:val="p"/>
                            </m:rPr>
                            <a:rPr kumimoji="1" lang="en-US" altLang="ja-JP" sz="2000">
                              <a:latin typeface="Cambria Math" panose="02040503050406030204" pitchFamily="18" charset="0"/>
                            </a:rPr>
                            <m:t>g</m:t>
                          </m:r>
                        </m:sub>
                      </m:sSub>
                      <m:r>
                        <a:rPr kumimoji="1" lang="en-US" altLang="ja-JP" sz="2000">
                          <a:latin typeface="Cambria Math" panose="02040503050406030204" pitchFamily="18" charset="0"/>
                        </a:rPr>
                        <m:t> </m:t>
                      </m:r>
                      <m:r>
                        <m:rPr>
                          <m:sty m:val="p"/>
                        </m:rPr>
                        <a:rPr kumimoji="1" lang="en-US" altLang="ja-JP" sz="2000">
                          <a:latin typeface="Cambria Math" panose="02040503050406030204" pitchFamily="18" charset="0"/>
                        </a:rPr>
                        <m:t>TSS</m:t>
                      </m:r>
                      <m:r>
                        <a:rPr kumimoji="1" lang="en-US" altLang="ja-JP" sz="2000">
                          <a:latin typeface="Cambria Math" panose="02040503050406030204" pitchFamily="18" charset="0"/>
                        </a:rPr>
                        <m:t>(</m:t>
                      </m:r>
                      <m:sSub>
                        <m:sSubPr>
                          <m:ctrlPr>
                            <a:rPr kumimoji="1" lang="en-US" altLang="ja-JP" sz="2000" i="1">
                              <a:latin typeface="Cambria Math" panose="02040503050406030204" pitchFamily="18" charset="0"/>
                            </a:rPr>
                          </m:ctrlPr>
                        </m:sSubPr>
                        <m:e>
                          <m:r>
                            <m:rPr>
                              <m:sty m:val="p"/>
                            </m:rPr>
                            <a:rPr kumimoji="1" lang="en-US" altLang="ja-JP" sz="2000">
                              <a:latin typeface="Cambria Math" panose="02040503050406030204" pitchFamily="18" charset="0"/>
                            </a:rPr>
                            <m:t>D</m:t>
                          </m:r>
                        </m:e>
                        <m:sub>
                          <m:r>
                            <a:rPr kumimoji="1" lang="en-US" altLang="ja-JP" sz="2000">
                              <a:latin typeface="Cambria Math" panose="02040503050406030204" pitchFamily="18" charset="0"/>
                            </a:rPr>
                            <m:t>0</m:t>
                          </m:r>
                        </m:sub>
                      </m:sSub>
                      <m:r>
                        <a:rPr kumimoji="1" lang="en-US" altLang="ja-JP" sz="2000">
                          <a:latin typeface="Cambria Math" panose="02040503050406030204" pitchFamily="18" charset="0"/>
                        </a:rPr>
                        <m:t>(</m:t>
                      </m:r>
                      <m:r>
                        <m:rPr>
                          <m:sty m:val="p"/>
                        </m:rPr>
                        <a:rPr kumimoji="1" lang="en-US" altLang="ja-JP" sz="2000">
                          <a:latin typeface="Cambria Math" panose="02040503050406030204" pitchFamily="18" charset="0"/>
                        </a:rPr>
                        <m:t>g</m:t>
                      </m:r>
                      <m:r>
                        <a:rPr kumimoji="1" lang="en-US" altLang="ja-JP" sz="2000">
                          <a:latin typeface="Cambria Math" panose="02040503050406030204" pitchFamily="18" charset="0"/>
                        </a:rPr>
                        <m:t>))+</m:t>
                      </m:r>
                      <m:r>
                        <m:rPr>
                          <m:sty m:val="p"/>
                        </m:rPr>
                        <a:rPr kumimoji="1" lang="en-US" altLang="ja-JP" sz="2000">
                          <a:latin typeface="Cambria Math" panose="02040503050406030204" pitchFamily="18" charset="0"/>
                        </a:rPr>
                        <m:t>TSS</m:t>
                      </m:r>
                      <m:r>
                        <a:rPr kumimoji="1" lang="en-US" altLang="ja-JP" sz="2000">
                          <a:latin typeface="Cambria Math" panose="02040503050406030204" pitchFamily="18" charset="0"/>
                        </a:rPr>
                        <m:t>(</m:t>
                      </m:r>
                      <m:sSub>
                        <m:sSubPr>
                          <m:ctrlPr>
                            <a:rPr kumimoji="1" lang="en-US" altLang="ja-JP" sz="2000" i="1">
                              <a:latin typeface="Cambria Math" panose="02040503050406030204" pitchFamily="18" charset="0"/>
                            </a:rPr>
                          </m:ctrlPr>
                        </m:sSubPr>
                        <m:e>
                          <m:r>
                            <m:rPr>
                              <m:sty m:val="p"/>
                            </m:rPr>
                            <a:rPr kumimoji="1" lang="en-US" altLang="ja-JP" sz="2000">
                              <a:latin typeface="Cambria Math" panose="02040503050406030204" pitchFamily="18" charset="0"/>
                            </a:rPr>
                            <m:t>D</m:t>
                          </m:r>
                        </m:e>
                        <m:sub>
                          <m:r>
                            <a:rPr kumimoji="1" lang="en-US" altLang="ja-JP" sz="2000">
                              <a:latin typeface="Cambria Math" panose="02040503050406030204" pitchFamily="18" charset="0"/>
                            </a:rPr>
                            <m:t>1</m:t>
                          </m:r>
                        </m:sub>
                      </m:sSub>
                      <m:d>
                        <m:dPr>
                          <m:ctrlPr>
                            <a:rPr kumimoji="1" lang="en-US" altLang="ja-JP" sz="2000" i="1">
                              <a:latin typeface="Cambria Math" panose="02040503050406030204" pitchFamily="18" charset="0"/>
                            </a:rPr>
                          </m:ctrlPr>
                        </m:dPr>
                        <m:e>
                          <m:r>
                            <m:rPr>
                              <m:sty m:val="p"/>
                            </m:rPr>
                            <a:rPr kumimoji="1" lang="en-US" altLang="ja-JP" sz="2000">
                              <a:latin typeface="Cambria Math" panose="02040503050406030204" pitchFamily="18" charset="0"/>
                            </a:rPr>
                            <m:t>g</m:t>
                          </m:r>
                        </m:e>
                      </m:d>
                      <m:r>
                        <a:rPr kumimoji="1" lang="en-US" altLang="ja-JP" sz="2000">
                          <a:latin typeface="Cambria Math" panose="02040503050406030204" pitchFamily="18" charset="0"/>
                        </a:rPr>
                        <m:t>)</m:t>
                      </m:r>
                    </m:oMath>
                  </m:oMathPara>
                </a14:m>
                <a:endParaRPr kumimoji="1" lang="en-US" altLang="ja-JP" sz="2000" dirty="0"/>
              </a:p>
              <a:p>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𝐷</m:t>
                          </m:r>
                        </m:e>
                        <m:sub>
                          <m:r>
                            <a:rPr kumimoji="1" lang="en-US" altLang="ja-JP" sz="2000" b="0" i="1" smtClean="0">
                              <a:latin typeface="Cambria Math" panose="02040503050406030204" pitchFamily="18" charset="0"/>
                            </a:rPr>
                            <m:t>0</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𝑔</m:t>
                          </m:r>
                        </m:e>
                      </m:d>
                      <m:r>
                        <a:rPr kumimoji="1" lang="en-US" altLang="ja-JP" sz="2000" b="0" i="1" smtClean="0">
                          <a:latin typeface="Cambria Math" panose="02040503050406030204" pitchFamily="18" charset="0"/>
                        </a:rPr>
                        <m:t>:</m:t>
                      </m:r>
                      <m:d>
                        <m:dPr>
                          <m:begChr m:val="{"/>
                          <m:endChr m:val="}"/>
                          <m:ctrlPr>
                            <a:rPr kumimoji="1" lang="en-US" altLang="ja-JP" sz="2000" b="0" i="1" smtClean="0">
                              <a:latin typeface="Cambria Math" panose="02040503050406030204" pitchFamily="18" charset="0"/>
                            </a:rPr>
                          </m:ctrlPr>
                        </m:d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𝑦</m:t>
                                  </m:r>
                                </m:e>
                                <m:sub>
                                  <m:r>
                                    <a:rPr kumimoji="1" lang="en-US" altLang="ja-JP" sz="2000" b="0" i="1" smtClean="0">
                                      <a:latin typeface="Cambria Math" panose="02040503050406030204" pitchFamily="18" charset="0"/>
                                    </a:rPr>
                                    <m:t>𝑖</m:t>
                                  </m:r>
                                </m:sub>
                              </m:sSub>
                            </m:e>
                          </m:d>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ea typeface="Cambria Math" panose="02040503050406030204" pitchFamily="18" charset="0"/>
                            </a:rPr>
                            <m:t>𝐷</m:t>
                          </m:r>
                        </m:e>
                        <m:e>
                          <m:r>
                            <a:rPr kumimoji="1" lang="en-US" altLang="ja-JP" sz="2000" b="0" i="1" smtClean="0">
                              <a:latin typeface="Cambria Math" panose="02040503050406030204" pitchFamily="18" charset="0"/>
                              <a:ea typeface="Cambria Math" panose="02040503050406030204" pitchFamily="18" charset="0"/>
                            </a:rPr>
                            <m:t>𝐺</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ea typeface="Cambria Math" panose="02040503050406030204" pitchFamily="18" charset="0"/>
                            </a:rPr>
                            <m:t>𝑔</m:t>
                          </m:r>
                        </m:e>
                      </m:d>
                    </m:oMath>
                  </m:oMathPara>
                </a14:m>
                <a:endParaRPr kumimoji="1" lang="en-US" altLang="ja-JP" sz="20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𝐷</m:t>
                          </m:r>
                        </m:e>
                        <m:sub>
                          <m:r>
                            <a:rPr kumimoji="1" lang="en-US" altLang="ja-JP" sz="2000" b="0" i="1" smtClean="0">
                              <a:latin typeface="Cambria Math" panose="02040503050406030204" pitchFamily="18" charset="0"/>
                            </a:rPr>
                            <m:t>1</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𝑔</m:t>
                          </m:r>
                        </m:e>
                      </m:d>
                      <m:r>
                        <a:rPr kumimoji="1" lang="en-US" altLang="ja-JP" sz="2000" b="0" i="1" smtClean="0">
                          <a:latin typeface="Cambria Math" panose="02040503050406030204" pitchFamily="18" charset="0"/>
                        </a:rPr>
                        <m:t>:</m:t>
                      </m:r>
                      <m:d>
                        <m:dPr>
                          <m:begChr m:val="{"/>
                          <m:endChr m:val="}"/>
                          <m:ctrlPr>
                            <a:rPr kumimoji="1" lang="en-US" altLang="ja-JP" sz="2000" i="1">
                              <a:latin typeface="Cambria Math" panose="02040503050406030204" pitchFamily="18" charset="0"/>
                            </a:rPr>
                          </m:ctrlPr>
                        </m:dPr>
                        <m:e>
                          <m:d>
                            <m:dPr>
                              <m:ctrlPr>
                                <a:rPr kumimoji="1" lang="en-US" altLang="ja-JP" sz="2000" i="1">
                                  <a:latin typeface="Cambria Math" panose="02040503050406030204" pitchFamily="18" charset="0"/>
                                </a:rPr>
                              </m:ctrlPr>
                            </m:dPr>
                            <m:e>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𝐺</m:t>
                                  </m:r>
                                </m:e>
                                <m:sub>
                                  <m:r>
                                    <a:rPr kumimoji="1" lang="en-US" altLang="ja-JP" sz="2000" i="1">
                                      <a:latin typeface="Cambria Math" panose="02040503050406030204" pitchFamily="18" charset="0"/>
                                    </a:rPr>
                                    <m:t>𝑖</m:t>
                                  </m:r>
                                </m:sub>
                              </m:sSub>
                              <m:r>
                                <a:rPr kumimoji="1" lang="en-US" altLang="ja-JP" sz="2000" i="1">
                                  <a:latin typeface="Cambria Math" panose="02040503050406030204" pitchFamily="18" charset="0"/>
                                </a:rPr>
                                <m:t>, </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𝑦</m:t>
                                  </m:r>
                                </m:e>
                                <m:sub>
                                  <m:r>
                                    <a:rPr kumimoji="1" lang="en-US" altLang="ja-JP" sz="2000" i="1">
                                      <a:latin typeface="Cambria Math" panose="02040503050406030204" pitchFamily="18" charset="0"/>
                                    </a:rPr>
                                    <m:t>𝑖</m:t>
                                  </m:r>
                                </m:sub>
                              </m:sSub>
                            </m:e>
                          </m:d>
                          <m:r>
                            <a:rPr kumimoji="1" lang="en-US" altLang="ja-JP" sz="2000" i="1">
                              <a:latin typeface="Cambria Math" panose="02040503050406030204" pitchFamily="18" charset="0"/>
                              <a:ea typeface="Cambria Math" panose="02040503050406030204" pitchFamily="18" charset="0"/>
                            </a:rPr>
                            <m:t>∈</m:t>
                          </m:r>
                          <m:r>
                            <a:rPr kumimoji="1" lang="en-US" altLang="ja-JP" sz="2000" i="1">
                              <a:latin typeface="Cambria Math" panose="02040503050406030204" pitchFamily="18" charset="0"/>
                              <a:ea typeface="Cambria Math" panose="02040503050406030204" pitchFamily="18" charset="0"/>
                            </a:rPr>
                            <m:t>𝐷</m:t>
                          </m:r>
                        </m:e>
                        <m:e>
                          <m:r>
                            <a:rPr kumimoji="1" lang="en-US" altLang="ja-JP" sz="2000" i="1">
                              <a:latin typeface="Cambria Math" panose="02040503050406030204" pitchFamily="18" charset="0"/>
                              <a:ea typeface="Cambria Math" panose="02040503050406030204" pitchFamily="18" charset="0"/>
                            </a:rPr>
                            <m:t>𝐺</m:t>
                          </m:r>
                          <m:r>
                            <a:rPr kumimoji="1" lang="en-US" altLang="ja-JP" sz="2000" i="1">
                              <a:latin typeface="Cambria Math" panose="02040503050406030204" pitchFamily="18" charset="0"/>
                              <a:ea typeface="Cambria Math" panose="02040503050406030204" pitchFamily="18" charset="0"/>
                            </a:rPr>
                            <m:t>⊒</m:t>
                          </m:r>
                          <m:r>
                            <a:rPr kumimoji="1" lang="en-US" altLang="ja-JP" sz="2000" i="1">
                              <a:latin typeface="Cambria Math" panose="02040503050406030204" pitchFamily="18" charset="0"/>
                              <a:ea typeface="Cambria Math" panose="02040503050406030204" pitchFamily="18" charset="0"/>
                            </a:rPr>
                            <m:t>𝑔</m:t>
                          </m:r>
                        </m:e>
                      </m:d>
                    </m:oMath>
                  </m:oMathPara>
                </a14:m>
                <a:endParaRPr kumimoji="1" lang="ja-JP" altLang="en-US" sz="2000"/>
              </a:p>
            </p:txBody>
          </p:sp>
        </mc:Choice>
        <mc:Fallback>
          <p:sp>
            <p:nvSpPr>
              <p:cNvPr id="7" name="テキスト ボックス 6">
                <a:extLst>
                  <a:ext uri="{FF2B5EF4-FFF2-40B4-BE49-F238E27FC236}">
                    <a16:creationId xmlns:a16="http://schemas.microsoft.com/office/drawing/2014/main" id="{739628D8-300C-8343-9B5C-87BC54F0E1F5}"/>
                  </a:ext>
                </a:extLst>
              </p:cNvPr>
              <p:cNvSpPr txBox="1">
                <a:spLocks noRot="1" noChangeAspect="1" noMove="1" noResize="1" noEditPoints="1" noAdjustHandles="1" noChangeArrowheads="1" noChangeShapeType="1" noTextEdit="1"/>
              </p:cNvSpPr>
              <p:nvPr/>
            </p:nvSpPr>
            <p:spPr>
              <a:xfrm>
                <a:off x="1193938" y="3026648"/>
                <a:ext cx="3987182" cy="1044645"/>
              </a:xfrm>
              <a:prstGeom prst="rect">
                <a:avLst/>
              </a:prstGeom>
              <a:blipFill>
                <a:blip r:embed="rId6"/>
                <a:stretch>
                  <a:fillRect b="-1190"/>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8D9D06D5-805A-7640-8F96-DF918B1A8C52}"/>
              </a:ext>
            </a:extLst>
          </p:cNvPr>
          <p:cNvSpPr/>
          <p:nvPr/>
        </p:nvSpPr>
        <p:spPr>
          <a:xfrm rot="16200000">
            <a:off x="818111" y="5541728"/>
            <a:ext cx="342900" cy="408755"/>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5074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7B3AA4-F1F4-4D43-8135-FA2FE4E3AA7C}"/>
              </a:ext>
            </a:extLst>
          </p:cNvPr>
          <p:cNvSpPr>
            <a:spLocks noGrp="1"/>
          </p:cNvSpPr>
          <p:nvPr>
            <p:ph type="title"/>
          </p:nvPr>
        </p:nvSpPr>
        <p:spPr/>
        <p:txBody>
          <a:bodyPr/>
          <a:lstStyle/>
          <a:p>
            <a:r>
              <a:rPr kumimoji="1" lang="ja-JP" altLang="en-US"/>
              <a:t>既存手法（まとめ）</a:t>
            </a:r>
          </a:p>
        </p:txBody>
      </p:sp>
      <p:sp>
        <p:nvSpPr>
          <p:cNvPr id="3" name="コンテンツ プレースホルダー 2">
            <a:extLst>
              <a:ext uri="{FF2B5EF4-FFF2-40B4-BE49-F238E27FC236}">
                <a16:creationId xmlns:a16="http://schemas.microsoft.com/office/drawing/2014/main" id="{45ECEE29-7C56-2344-B3A2-AAB98143D465}"/>
              </a:ext>
            </a:extLst>
          </p:cNvPr>
          <p:cNvSpPr>
            <a:spLocks noGrp="1"/>
          </p:cNvSpPr>
          <p:nvPr>
            <p:ph idx="1"/>
          </p:nvPr>
        </p:nvSpPr>
        <p:spPr>
          <a:xfrm>
            <a:off x="628650" y="1690688"/>
            <a:ext cx="8147050" cy="4802185"/>
          </a:xfrm>
        </p:spPr>
        <p:txBody>
          <a:bodyPr>
            <a:normAutofit/>
          </a:bodyPr>
          <a:lstStyle/>
          <a:p>
            <a:pPr marL="0" indent="0">
              <a:buNone/>
            </a:pPr>
            <a:r>
              <a:rPr lang="ja-JP" altLang="en-US"/>
              <a:t>モデルの学習と部分グラフ探索・選択を同時に行う</a:t>
            </a:r>
            <a:endParaRPr lang="en-US" altLang="ja-JP" dirty="0"/>
          </a:p>
          <a:p>
            <a:pPr marL="0" indent="0">
              <a:buNone/>
            </a:pPr>
            <a:r>
              <a:rPr lang="ja-JP" altLang="en-US"/>
              <a:t>枝刈りを利用した</a:t>
            </a:r>
            <a:r>
              <a:rPr lang="ja-JP" altLang="en-US">
                <a:solidFill>
                  <a:srgbClr val="C00000"/>
                </a:solidFill>
              </a:rPr>
              <a:t>深さ優先</a:t>
            </a:r>
            <a:r>
              <a:rPr lang="ja-JP" altLang="en-US"/>
              <a:t>に基づく</a:t>
            </a:r>
            <a:r>
              <a:rPr lang="ja-JP" altLang="en-US">
                <a:solidFill>
                  <a:srgbClr val="C00000"/>
                </a:solidFill>
              </a:rPr>
              <a:t>厳密な</a:t>
            </a:r>
            <a:r>
              <a:rPr lang="ja-JP" altLang="en-US"/>
              <a:t>特徴探索</a:t>
            </a:r>
            <a:endParaRPr lang="en-US" altLang="ja-JP" dirty="0"/>
          </a:p>
          <a:p>
            <a:pPr marL="0" indent="0">
              <a:buNone/>
            </a:pPr>
            <a:endParaRPr kumimoji="1" lang="en-US" altLang="ja-JP" dirty="0"/>
          </a:p>
          <a:p>
            <a:pPr marL="0" indent="0">
              <a:buNone/>
            </a:pPr>
            <a:r>
              <a:rPr lang="ja-JP" altLang="en-US" u="sng"/>
              <a:t>問題点</a:t>
            </a:r>
            <a:endParaRPr lang="en-US" altLang="ja-JP" u="sng" dirty="0"/>
          </a:p>
          <a:p>
            <a:pPr marL="0" indent="0">
              <a:buNone/>
            </a:pPr>
            <a:r>
              <a:rPr lang="ja-JP" altLang="en-US"/>
              <a:t>　１回の特徴探索にかかる</a:t>
            </a:r>
            <a:r>
              <a:rPr lang="ja-JP" altLang="en-US">
                <a:solidFill>
                  <a:srgbClr val="C00000"/>
                </a:solidFill>
              </a:rPr>
              <a:t>コストが大きい</a:t>
            </a:r>
            <a:endParaRPr lang="en-US" altLang="ja-JP" dirty="0"/>
          </a:p>
          <a:p>
            <a:pPr marL="0" indent="0">
              <a:buNone/>
            </a:pPr>
            <a:endParaRPr kumimoji="1" lang="en-US" altLang="ja-JP" dirty="0"/>
          </a:p>
          <a:p>
            <a:pPr marL="0" indent="0">
              <a:buNone/>
            </a:pPr>
            <a:r>
              <a:rPr lang="ja-JP" altLang="en-US" u="sng"/>
              <a:t>改善点</a:t>
            </a:r>
            <a:endParaRPr lang="en-US" altLang="ja-JP" u="sng" dirty="0"/>
          </a:p>
          <a:p>
            <a:pPr marL="0" indent="0">
              <a:buNone/>
            </a:pPr>
            <a:r>
              <a:rPr kumimoji="1" lang="ja-JP" altLang="en-US"/>
              <a:t>・厳密探索　➡︎　事前に探索コストを設定</a:t>
            </a:r>
            <a:endParaRPr kumimoji="1" lang="en-US" altLang="ja-JP" dirty="0"/>
          </a:p>
          <a:p>
            <a:pPr marL="0" indent="0">
              <a:buNone/>
            </a:pPr>
            <a:r>
              <a:rPr lang="ja-JP" altLang="en-US"/>
              <a:t>・深さ優先探索　➡︎　不純度および</a:t>
            </a:r>
            <a:r>
              <a:rPr lang="en-US" altLang="ja-JP" dirty="0"/>
              <a:t>Bound</a:t>
            </a:r>
            <a:r>
              <a:rPr lang="ja-JP" altLang="en-US"/>
              <a:t>の値を利用した</a:t>
            </a:r>
            <a:endParaRPr lang="en-US" altLang="ja-JP" dirty="0"/>
          </a:p>
          <a:p>
            <a:pPr marL="0" indent="0">
              <a:buNone/>
            </a:pPr>
            <a:r>
              <a:rPr lang="ja-JP" altLang="en-US"/>
              <a:t>　　　　　　　　　　効率的な探索方針の考案</a:t>
            </a:r>
            <a:endParaRPr lang="en-US" altLang="ja-JP" dirty="0"/>
          </a:p>
        </p:txBody>
      </p:sp>
      <p:sp>
        <p:nvSpPr>
          <p:cNvPr id="4" name="スライド番号プレースホルダー 3">
            <a:extLst>
              <a:ext uri="{FF2B5EF4-FFF2-40B4-BE49-F238E27FC236}">
                <a16:creationId xmlns:a16="http://schemas.microsoft.com/office/drawing/2014/main" id="{ECBBD67C-F73C-3340-8D66-210718A3FC68}"/>
              </a:ext>
            </a:extLst>
          </p:cNvPr>
          <p:cNvSpPr>
            <a:spLocks noGrp="1"/>
          </p:cNvSpPr>
          <p:nvPr>
            <p:ph type="sldNum" sz="quarter" idx="12"/>
          </p:nvPr>
        </p:nvSpPr>
        <p:spPr/>
        <p:txBody>
          <a:bodyPr/>
          <a:lstStyle/>
          <a:p>
            <a:fld id="{C43D2B4F-7C46-054A-9107-F4F43BECA26E}" type="slidenum">
              <a:rPr kumimoji="1" lang="ja-JP" altLang="en-US" smtClean="0"/>
              <a:pPr/>
              <a:t>7</a:t>
            </a:fld>
            <a:endParaRPr kumimoji="1" lang="ja-JP" altLang="en-US"/>
          </a:p>
        </p:txBody>
      </p:sp>
    </p:spTree>
    <p:extLst>
      <p:ext uri="{BB962C8B-B14F-4D97-AF65-F5344CB8AC3E}">
        <p14:creationId xmlns:p14="http://schemas.microsoft.com/office/powerpoint/2010/main" val="79533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66324C-A57D-C14C-A194-E65BECEE835F}"/>
              </a:ext>
            </a:extLst>
          </p:cNvPr>
          <p:cNvSpPr>
            <a:spLocks noGrp="1"/>
          </p:cNvSpPr>
          <p:nvPr>
            <p:ph type="title"/>
          </p:nvPr>
        </p:nvSpPr>
        <p:spPr/>
        <p:txBody>
          <a:bodyPr/>
          <a:lstStyle/>
          <a:p>
            <a:r>
              <a:rPr kumimoji="1" lang="ja-JP" altLang="en-US"/>
              <a:t>提案手法（概要）</a:t>
            </a:r>
          </a:p>
        </p:txBody>
      </p:sp>
      <p:sp>
        <p:nvSpPr>
          <p:cNvPr id="3" name="コンテンツ プレースホルダー 2">
            <a:extLst>
              <a:ext uri="{FF2B5EF4-FFF2-40B4-BE49-F238E27FC236}">
                <a16:creationId xmlns:a16="http://schemas.microsoft.com/office/drawing/2014/main" id="{994870A8-95A6-1A47-A57F-E30C0EF93455}"/>
              </a:ext>
            </a:extLst>
          </p:cNvPr>
          <p:cNvSpPr>
            <a:spLocks noGrp="1"/>
          </p:cNvSpPr>
          <p:nvPr>
            <p:ph idx="1"/>
          </p:nvPr>
        </p:nvSpPr>
        <p:spPr>
          <a:xfrm>
            <a:off x="628650" y="1690688"/>
            <a:ext cx="7886700" cy="5030788"/>
          </a:xfrm>
        </p:spPr>
        <p:txBody>
          <a:bodyPr>
            <a:normAutofit/>
          </a:bodyPr>
          <a:lstStyle/>
          <a:p>
            <a:pPr marL="0" indent="0">
              <a:buNone/>
            </a:pPr>
            <a:r>
              <a:rPr kumimoji="1" lang="ja-JP" altLang="en-US" u="sng"/>
              <a:t>目的</a:t>
            </a:r>
            <a:endParaRPr kumimoji="1" lang="en-US" altLang="ja-JP" u="sng" dirty="0"/>
          </a:p>
          <a:p>
            <a:pPr marL="0" indent="0">
              <a:buNone/>
            </a:pPr>
            <a:r>
              <a:rPr lang="ja-JP" altLang="en-US"/>
              <a:t>　制限されたコスト内において</a:t>
            </a:r>
            <a:endParaRPr lang="en-US" altLang="ja-JP" dirty="0"/>
          </a:p>
          <a:p>
            <a:pPr marL="0" indent="0">
              <a:buNone/>
            </a:pPr>
            <a:r>
              <a:rPr lang="ja-JP" altLang="en-US"/>
              <a:t>　より良い特徴を探索する探索方針を考案</a:t>
            </a:r>
            <a:endParaRPr lang="en-US" altLang="ja-JP" dirty="0"/>
          </a:p>
          <a:p>
            <a:pPr marL="0" indent="0">
              <a:buNone/>
            </a:pPr>
            <a:r>
              <a:rPr lang="ja-JP" altLang="en-US"/>
              <a:t>　➡︎　</a:t>
            </a:r>
            <a:r>
              <a:rPr lang="ja-JP" altLang="en-US">
                <a:solidFill>
                  <a:srgbClr val="00B050"/>
                </a:solidFill>
              </a:rPr>
              <a:t>低コスト</a:t>
            </a:r>
            <a:r>
              <a:rPr lang="ja-JP" altLang="en-US"/>
              <a:t>で</a:t>
            </a:r>
            <a:r>
              <a:rPr lang="ja-JP" altLang="en-US">
                <a:solidFill>
                  <a:srgbClr val="00B050"/>
                </a:solidFill>
              </a:rPr>
              <a:t>高精度</a:t>
            </a:r>
            <a:r>
              <a:rPr lang="ja-JP" altLang="en-US"/>
              <a:t>なモデルの構築</a:t>
            </a:r>
            <a:endParaRPr lang="en-US" altLang="ja-JP" dirty="0"/>
          </a:p>
          <a:p>
            <a:pPr marL="0" indent="0">
              <a:buNone/>
            </a:pPr>
            <a:endParaRPr lang="en-US" altLang="ja-JP" dirty="0"/>
          </a:p>
          <a:p>
            <a:pPr marL="0" indent="0">
              <a:buNone/>
            </a:pPr>
            <a:r>
              <a:rPr kumimoji="1" lang="ja-JP" altLang="en-US" u="sng"/>
              <a:t>手法</a:t>
            </a:r>
            <a:endParaRPr kumimoji="1" lang="en-US" altLang="ja-JP" u="sng" dirty="0"/>
          </a:p>
          <a:p>
            <a:pPr marL="0" indent="0">
              <a:buNone/>
            </a:pPr>
            <a:r>
              <a:rPr lang="ja-JP" altLang="en-US"/>
              <a:t>　不純度および</a:t>
            </a:r>
            <a:r>
              <a:rPr lang="en-US" altLang="ja-JP" dirty="0"/>
              <a:t>Bound</a:t>
            </a:r>
            <a:r>
              <a:rPr lang="ja-JP" altLang="en-US"/>
              <a:t>の値を利用した</a:t>
            </a:r>
            <a:endParaRPr lang="en-US" altLang="ja-JP" dirty="0"/>
          </a:p>
          <a:p>
            <a:pPr marL="0" indent="0">
              <a:buNone/>
            </a:pPr>
            <a:r>
              <a:rPr lang="ja-JP" altLang="en-US"/>
              <a:t>　２種類の探索手法を提案</a:t>
            </a:r>
            <a:endParaRPr lang="en-US" altLang="ja-JP" dirty="0"/>
          </a:p>
          <a:p>
            <a:pPr marL="0" indent="0">
              <a:buNone/>
            </a:pPr>
            <a:endParaRPr kumimoji="1" lang="en-US" altLang="ja-JP" sz="1050" u="sng" dirty="0"/>
          </a:p>
          <a:p>
            <a:pPr marL="0" indent="0">
              <a:buNone/>
            </a:pPr>
            <a:r>
              <a:rPr lang="ja-JP" altLang="en-US"/>
              <a:t>　</a:t>
            </a:r>
            <a:r>
              <a:rPr lang="en-US" altLang="ja-JP" dirty="0"/>
              <a:t>1.</a:t>
            </a:r>
            <a:r>
              <a:rPr lang="ja-JP" altLang="en-US"/>
              <a:t>　最良優先探索（</a:t>
            </a:r>
            <a:r>
              <a:rPr lang="en-US" altLang="ja-JP" dirty="0"/>
              <a:t>Best-first Search</a:t>
            </a:r>
            <a:r>
              <a:rPr lang="ja-JP" altLang="en-US"/>
              <a:t>）</a:t>
            </a:r>
            <a:endParaRPr lang="en-US" altLang="ja-JP" dirty="0"/>
          </a:p>
          <a:p>
            <a:pPr marL="0" indent="0">
              <a:buNone/>
            </a:pPr>
            <a:r>
              <a:rPr kumimoji="1" lang="ja-JP" altLang="en-US"/>
              <a:t>　</a:t>
            </a:r>
            <a:r>
              <a:rPr lang="en-US" altLang="ja-JP" dirty="0"/>
              <a:t>2.</a:t>
            </a:r>
            <a:r>
              <a:rPr lang="ja-JP" altLang="en-US"/>
              <a:t>　</a:t>
            </a:r>
            <a:r>
              <a:rPr kumimoji="1" lang="ja-JP" altLang="en-US"/>
              <a:t>モンテカルロ木探索（</a:t>
            </a:r>
            <a:r>
              <a:rPr kumimoji="1" lang="en-US" altLang="ja-JP" dirty="0"/>
              <a:t>MCTS</a:t>
            </a:r>
            <a:r>
              <a:rPr kumimoji="1" lang="ja-JP" altLang="en-US"/>
              <a:t>）</a:t>
            </a:r>
          </a:p>
        </p:txBody>
      </p:sp>
      <p:sp>
        <p:nvSpPr>
          <p:cNvPr id="4" name="スライド番号プレースホルダー 3">
            <a:extLst>
              <a:ext uri="{FF2B5EF4-FFF2-40B4-BE49-F238E27FC236}">
                <a16:creationId xmlns:a16="http://schemas.microsoft.com/office/drawing/2014/main" id="{80EEF31B-0DD6-2248-9AFA-8DE54F6E0D74}"/>
              </a:ext>
            </a:extLst>
          </p:cNvPr>
          <p:cNvSpPr>
            <a:spLocks noGrp="1"/>
          </p:cNvSpPr>
          <p:nvPr>
            <p:ph type="sldNum" sz="quarter" idx="12"/>
          </p:nvPr>
        </p:nvSpPr>
        <p:spPr/>
        <p:txBody>
          <a:bodyPr/>
          <a:lstStyle/>
          <a:p>
            <a:fld id="{C43D2B4F-7C46-054A-9107-F4F43BECA26E}" type="slidenum">
              <a:rPr kumimoji="1" lang="ja-JP" altLang="en-US" smtClean="0"/>
              <a:pPr/>
              <a:t>8</a:t>
            </a:fld>
            <a:endParaRPr kumimoji="1" lang="ja-JP" altLang="en-US"/>
          </a:p>
        </p:txBody>
      </p:sp>
    </p:spTree>
    <p:extLst>
      <p:ext uri="{BB962C8B-B14F-4D97-AF65-F5344CB8AC3E}">
        <p14:creationId xmlns:p14="http://schemas.microsoft.com/office/powerpoint/2010/main" val="37331969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2771</TotalTime>
  <Words>1259</Words>
  <Application>Microsoft Macintosh PowerPoint</Application>
  <PresentationFormat>画面に合わせる (4:3)</PresentationFormat>
  <Paragraphs>242</Paragraphs>
  <Slides>26</Slides>
  <Notes>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Meiryo</vt:lpstr>
      <vt:lpstr>Yu Gothic</vt:lpstr>
      <vt:lpstr>Yu Gothic</vt:lpstr>
      <vt:lpstr>游ゴシック Light</vt:lpstr>
      <vt:lpstr>Arial</vt:lpstr>
      <vt:lpstr>Calibri</vt:lpstr>
      <vt:lpstr>Cambria Math</vt:lpstr>
      <vt:lpstr>Office テーマ</vt:lpstr>
      <vt:lpstr>Subgraph-Feature Search for Learning Classifiers and Regressors under Fixed Budget Constraint</vt:lpstr>
      <vt:lpstr>概要</vt:lpstr>
      <vt:lpstr>背景</vt:lpstr>
      <vt:lpstr>グラフ分類回帰問題</vt:lpstr>
      <vt:lpstr>グラフ分類回帰問題</vt:lpstr>
      <vt:lpstr>既存手法（モデル）</vt:lpstr>
      <vt:lpstr>既存手法（特徴探索）</vt:lpstr>
      <vt:lpstr>既存手法（まとめ）</vt:lpstr>
      <vt:lpstr>提案手法（概要）</vt:lpstr>
      <vt:lpstr>提案手法（最良優先探索）</vt:lpstr>
      <vt:lpstr>提案手法（モンテカルロ木探索）</vt:lpstr>
      <vt:lpstr>PowerPoint プレゼンテーション</vt:lpstr>
      <vt:lpstr>PowerPoint プレゼンテーション</vt:lpstr>
      <vt:lpstr>PowerPoint プレゼンテーション</vt:lpstr>
      <vt:lpstr>PowerPoint プレゼンテーション</vt:lpstr>
      <vt:lpstr>実験準備</vt:lpstr>
      <vt:lpstr>実験１</vt:lpstr>
      <vt:lpstr>実験１ </vt:lpstr>
      <vt:lpstr>実験１ </vt:lpstr>
      <vt:lpstr>実験２</vt:lpstr>
      <vt:lpstr>実験２(CPDB)</vt:lpstr>
      <vt:lpstr>実験２(CPDB)</vt:lpstr>
      <vt:lpstr>実験２(CAS)</vt:lpstr>
      <vt:lpstr>実験２(CAS)</vt:lpstr>
      <vt:lpstr>まとめ</vt:lpstr>
      <vt:lpstr>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Subgraph-Feature Search for Learning Classifiers and Regressors under Fixed Budget Constraint</dc:title>
  <dc:creator>白川　稜</dc:creator>
  <cp:lastModifiedBy>白川　稜</cp:lastModifiedBy>
  <cp:revision>58</cp:revision>
  <dcterms:created xsi:type="dcterms:W3CDTF">2020-01-28T07:45:41Z</dcterms:created>
  <dcterms:modified xsi:type="dcterms:W3CDTF">2020-01-30T07:46:35Z</dcterms:modified>
</cp:coreProperties>
</file>